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63" r:id="rId4"/>
    <p:sldId id="262" r:id="rId5"/>
    <p:sldId id="264" r:id="rId6"/>
    <p:sldId id="265" r:id="rId7"/>
    <p:sldId id="267" r:id="rId8"/>
    <p:sldId id="268" r:id="rId9"/>
    <p:sldId id="273" r:id="rId10"/>
    <p:sldId id="272" r:id="rId11"/>
    <p:sldId id="269" r:id="rId12"/>
    <p:sldId id="271" r:id="rId13"/>
    <p:sldId id="274" r:id="rId14"/>
    <p:sldId id="275" r:id="rId15"/>
    <p:sldId id="316" r:id="rId16"/>
    <p:sldId id="317" r:id="rId17"/>
    <p:sldId id="318" r:id="rId18"/>
    <p:sldId id="319" r:id="rId19"/>
    <p:sldId id="320" r:id="rId20"/>
    <p:sldId id="321" r:id="rId21"/>
    <p:sldId id="32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7" r:id="rId34"/>
    <p:sldId id="300" r:id="rId35"/>
    <p:sldId id="301" r:id="rId36"/>
    <p:sldId id="302" r:id="rId37"/>
    <p:sldId id="303" r:id="rId38"/>
    <p:sldId id="304" r:id="rId39"/>
    <p:sldId id="305" r:id="rId40"/>
    <p:sldId id="308" r:id="rId41"/>
    <p:sldId id="306" r:id="rId42"/>
    <p:sldId id="313" r:id="rId43"/>
    <p:sldId id="314" r:id="rId44"/>
    <p:sldId id="315" r:id="rId45"/>
    <p:sldId id="322" r:id="rId46"/>
    <p:sldId id="323" r:id="rId47"/>
    <p:sldId id="324" r:id="rId48"/>
    <p:sldId id="325" r:id="rId49"/>
    <p:sldId id="285" r:id="rId50"/>
    <p:sldId id="309" r:id="rId51"/>
    <p:sldId id="311" r:id="rId52"/>
    <p:sldId id="326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603E6-C43F-4B75-89E5-84C9EA9886E6}" type="doc">
      <dgm:prSet loTypeId="urn:microsoft.com/office/officeart/2005/8/layout/default#1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9DE1B9-6BB3-40A8-8057-3F759247956D}">
      <dgm:prSet phldrT="[Текст]" custT="1"/>
      <dgm:spPr>
        <a:xfrm>
          <a:off x="18" y="0"/>
          <a:ext cx="4788589" cy="2789144"/>
        </a:xfr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/>
        <a:lstStyle/>
        <a:p>
          <a:pPr algn="ctr"/>
          <a:r>
            <a:rPr lang="ru-RU" sz="2000" b="1" i="0" u="none" dirty="0" smtClean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rPr>
            <a:t>Испытания на прочность</a:t>
          </a:r>
        </a:p>
        <a:p>
          <a:pPr algn="ctr"/>
          <a:r>
            <a:rPr lang="ru-RU" sz="1400" b="1" i="0" u="none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К середине верхней перекладины футбольных ворот прикладывают сосредоточенную вертикальную нагрузку величиной              </a:t>
          </a:r>
          <a:r>
            <a:rPr lang="ru-RU" sz="1400" b="1" i="0" u="none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(1800 ± 50) Н</a:t>
          </a:r>
          <a:r>
            <a:rPr lang="ru-RU" sz="1400" b="1" i="0" u="none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 в течение </a:t>
          </a:r>
          <a:r>
            <a:rPr lang="ru-RU" sz="1400" b="1" i="0" u="none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(60 ± 10) с</a:t>
          </a:r>
        </a:p>
        <a:p>
          <a:pPr algn="ctr"/>
          <a:endParaRPr lang="ru-RU" sz="1400" b="1" i="0" u="none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  <a:p>
          <a:pPr algn="ctr"/>
          <a:endParaRPr lang="ru-RU" sz="1400" b="1" i="0" u="none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36DFA1F-16F7-48C4-B4E0-01779AF94CDC}" type="parTrans" cxnId="{7594B640-E86A-4010-A7D4-10B6F0B8A24F}">
      <dgm:prSet/>
      <dgm:spPr/>
      <dgm:t>
        <a:bodyPr/>
        <a:lstStyle/>
        <a:p>
          <a:endParaRPr lang="ru-RU"/>
        </a:p>
      </dgm:t>
    </dgm:pt>
    <dgm:pt modelId="{0A3F905B-48A0-4830-8D24-092F0D013CCC}" type="sibTrans" cxnId="{7594B640-E86A-4010-A7D4-10B6F0B8A24F}">
      <dgm:prSet/>
      <dgm:spPr/>
      <dgm:t>
        <a:bodyPr/>
        <a:lstStyle/>
        <a:p>
          <a:endParaRPr lang="ru-RU"/>
        </a:p>
      </dgm:t>
    </dgm:pt>
    <dgm:pt modelId="{A6BC6395-5FE7-4B67-9D17-EDAA26D2C1E7}">
      <dgm:prSet phldrT="[Текст]" custT="1"/>
      <dgm:spPr>
        <a:xfrm>
          <a:off x="5291025" y="2761"/>
          <a:ext cx="4788589" cy="2789144"/>
        </a:xfr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/>
        <a:lstStyle/>
        <a:p>
          <a:r>
            <a:rPr lang="ru-RU" sz="2000" b="1" i="0" u="none" dirty="0" smtClean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rPr>
            <a:t>Оценка прочности         крепления сетки</a:t>
          </a:r>
        </a:p>
        <a:p>
          <a:r>
            <a:rPr lang="ru-RU" sz="1400" b="1" i="0" u="none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К ячейкам сетки футбольных ворот прикладывают сосредоточенную горизонтальную нагрузку величиной           </a:t>
          </a:r>
          <a:r>
            <a:rPr lang="ru-RU" sz="1400" b="1" i="0" u="none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(1100 ± 50) Н</a:t>
          </a:r>
          <a:r>
            <a:rPr lang="ru-RU" sz="1400" b="1" i="0" u="none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 в течение </a:t>
          </a:r>
          <a:r>
            <a:rPr lang="ru-RU" sz="1400" b="1" i="0" u="none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10 с</a:t>
          </a:r>
        </a:p>
        <a:p>
          <a:endParaRPr lang="ru-RU" sz="1400" b="1" i="0" u="none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  <a:p>
          <a:endParaRPr lang="ru-RU" sz="1400" b="1" i="0" u="none" dirty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BC50488-87AF-4A35-AB2A-46BC30A37B58}" type="parTrans" cxnId="{69026BDF-04E1-4225-91BE-9D7C96A3FB14}">
      <dgm:prSet/>
      <dgm:spPr/>
      <dgm:t>
        <a:bodyPr/>
        <a:lstStyle/>
        <a:p>
          <a:endParaRPr lang="ru-RU"/>
        </a:p>
      </dgm:t>
    </dgm:pt>
    <dgm:pt modelId="{B5B068D7-4166-4624-A537-1C41A31F9504}" type="sibTrans" cxnId="{69026BDF-04E1-4225-91BE-9D7C96A3FB14}">
      <dgm:prSet/>
      <dgm:spPr/>
      <dgm:t>
        <a:bodyPr/>
        <a:lstStyle/>
        <a:p>
          <a:endParaRPr lang="ru-RU"/>
        </a:p>
      </dgm:t>
    </dgm:pt>
    <dgm:pt modelId="{7424891C-317F-4043-862C-5C536922C967}">
      <dgm:prSet phldrT="[Текст]" custT="1"/>
      <dgm:spPr>
        <a:xfrm>
          <a:off x="18" y="3259525"/>
          <a:ext cx="4788589" cy="2789144"/>
        </a:xfr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/>
        <a:lstStyle/>
        <a:p>
          <a:r>
            <a:rPr lang="ru-RU" sz="2000" b="1" i="0" u="none" dirty="0" smtClean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rPr>
            <a:t>Испытания на устойчивость</a:t>
          </a:r>
        </a:p>
        <a:p>
          <a:r>
            <a:rPr lang="ru-RU" sz="1400" b="1" i="0" u="none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К середине верхней перекладины футбольных ворот прикладывают сосредоточенную горизонтальную нагрузку величиной            </a:t>
          </a:r>
          <a:r>
            <a:rPr lang="ru-RU" sz="1400" b="1" i="0" u="none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(1100 ± 50) Н </a:t>
          </a:r>
          <a:r>
            <a:rPr lang="ru-RU" sz="1400" b="1" i="0" u="none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в течение </a:t>
          </a:r>
          <a:r>
            <a:rPr lang="ru-RU" sz="1400" b="1" i="0" u="none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(60 ± 10) с</a:t>
          </a:r>
        </a:p>
        <a:p>
          <a:endParaRPr lang="ru-RU" sz="1400" b="1" i="0" u="none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  <a:p>
          <a:endParaRPr lang="ru-RU" sz="1400" b="1" i="0" u="none" dirty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5CC8E00-4851-49F5-B68A-FB81086F2F3B}" type="parTrans" cxnId="{584D0726-8B36-4298-839C-0C6327E5B315}">
      <dgm:prSet/>
      <dgm:spPr/>
      <dgm:t>
        <a:bodyPr/>
        <a:lstStyle/>
        <a:p>
          <a:endParaRPr lang="ru-RU"/>
        </a:p>
      </dgm:t>
    </dgm:pt>
    <dgm:pt modelId="{2A41D7A9-E720-40AD-83DE-2E9A94E136CC}" type="sibTrans" cxnId="{584D0726-8B36-4298-839C-0C6327E5B315}">
      <dgm:prSet/>
      <dgm:spPr/>
      <dgm:t>
        <a:bodyPr/>
        <a:lstStyle/>
        <a:p>
          <a:endParaRPr lang="ru-RU"/>
        </a:p>
      </dgm:t>
    </dgm:pt>
    <dgm:pt modelId="{A8427D8F-DF54-4CD9-9AC5-16B0F09B91DF}" type="pres">
      <dgm:prSet presAssocID="{93F603E6-C43F-4B75-89E5-84C9EA9886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87650-30B5-41D9-8FCA-CDF59F95EABF}" type="pres">
      <dgm:prSet presAssocID="{649DE1B9-6BB3-40A8-8057-3F759247956D}" presName="node" presStyleLbl="node1" presStyleIdx="0" presStyleCnt="3" custScaleX="103012" custScaleY="62665" custLinFactNeighborX="10168" custLinFactNeighborY="-2953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09047FF-A34D-4CC6-97BB-99912045724C}" type="pres">
      <dgm:prSet presAssocID="{0A3F905B-48A0-4830-8D24-092F0D013CCC}" presName="sibTrans" presStyleCnt="0"/>
      <dgm:spPr/>
    </dgm:pt>
    <dgm:pt modelId="{F3897B13-17F9-4FDC-8DE2-025F4C30DC16}" type="pres">
      <dgm:prSet presAssocID="{A6BC6395-5FE7-4B67-9D17-EDAA26D2C1E7}" presName="node" presStyleLbl="node1" presStyleIdx="1" presStyleCnt="3" custScaleX="103012" custScaleY="62665" custLinFactX="-3486" custLinFactNeighborX="-100000" custLinFactNeighborY="3431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B3D8766-0AA0-4082-A1DB-75C352285F4E}" type="pres">
      <dgm:prSet presAssocID="{B5B068D7-4166-4624-A537-1C41A31F9504}" presName="sibTrans" presStyleCnt="0"/>
      <dgm:spPr/>
    </dgm:pt>
    <dgm:pt modelId="{1E434C7A-4C7D-4060-9078-24E6BF5542A8}" type="pres">
      <dgm:prSet presAssocID="{7424891C-317F-4043-862C-5C536922C967}" presName="node" presStyleLbl="node1" presStyleIdx="2" presStyleCnt="3" custScaleX="103012" custScaleY="62665" custLinFactNeighborX="-46881" custLinFactNeighborY="2051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594B640-E86A-4010-A7D4-10B6F0B8A24F}" srcId="{93F603E6-C43F-4B75-89E5-84C9EA9886E6}" destId="{649DE1B9-6BB3-40A8-8057-3F759247956D}" srcOrd="0" destOrd="0" parTransId="{136DFA1F-16F7-48C4-B4E0-01779AF94CDC}" sibTransId="{0A3F905B-48A0-4830-8D24-092F0D013CCC}"/>
    <dgm:cxn modelId="{584D0726-8B36-4298-839C-0C6327E5B315}" srcId="{93F603E6-C43F-4B75-89E5-84C9EA9886E6}" destId="{7424891C-317F-4043-862C-5C536922C967}" srcOrd="2" destOrd="0" parTransId="{95CC8E00-4851-49F5-B68A-FB81086F2F3B}" sibTransId="{2A41D7A9-E720-40AD-83DE-2E9A94E136CC}"/>
    <dgm:cxn modelId="{69026BDF-04E1-4225-91BE-9D7C96A3FB14}" srcId="{93F603E6-C43F-4B75-89E5-84C9EA9886E6}" destId="{A6BC6395-5FE7-4B67-9D17-EDAA26D2C1E7}" srcOrd="1" destOrd="0" parTransId="{4BC50488-87AF-4A35-AB2A-46BC30A37B58}" sibTransId="{B5B068D7-4166-4624-A537-1C41A31F9504}"/>
    <dgm:cxn modelId="{182B9CFE-7CF7-4AB3-AC0A-C52E69F677FB}" type="presOf" srcId="{93F603E6-C43F-4B75-89E5-84C9EA9886E6}" destId="{A8427D8F-DF54-4CD9-9AC5-16B0F09B91DF}" srcOrd="0" destOrd="0" presId="urn:microsoft.com/office/officeart/2005/8/layout/default#1"/>
    <dgm:cxn modelId="{AD74C5EE-0AA3-4ADE-8309-70D0823AB674}" type="presOf" srcId="{7424891C-317F-4043-862C-5C536922C967}" destId="{1E434C7A-4C7D-4060-9078-24E6BF5542A8}" srcOrd="0" destOrd="0" presId="urn:microsoft.com/office/officeart/2005/8/layout/default#1"/>
    <dgm:cxn modelId="{E45E4768-1E05-4797-AE2F-86118FBE1041}" type="presOf" srcId="{649DE1B9-6BB3-40A8-8057-3F759247956D}" destId="{DB087650-30B5-41D9-8FCA-CDF59F95EABF}" srcOrd="0" destOrd="0" presId="urn:microsoft.com/office/officeart/2005/8/layout/default#1"/>
    <dgm:cxn modelId="{041E41B9-49FB-4862-A3D6-8902036B2096}" type="presOf" srcId="{A6BC6395-5FE7-4B67-9D17-EDAA26D2C1E7}" destId="{F3897B13-17F9-4FDC-8DE2-025F4C30DC16}" srcOrd="0" destOrd="0" presId="urn:microsoft.com/office/officeart/2005/8/layout/default#1"/>
    <dgm:cxn modelId="{A84493A5-869A-437F-BB13-379771E210F7}" type="presParOf" srcId="{A8427D8F-DF54-4CD9-9AC5-16B0F09B91DF}" destId="{DB087650-30B5-41D9-8FCA-CDF59F95EABF}" srcOrd="0" destOrd="0" presId="urn:microsoft.com/office/officeart/2005/8/layout/default#1"/>
    <dgm:cxn modelId="{F4E7934A-F8EF-4512-9383-86A371F74C7F}" type="presParOf" srcId="{A8427D8F-DF54-4CD9-9AC5-16B0F09B91DF}" destId="{809047FF-A34D-4CC6-97BB-99912045724C}" srcOrd="1" destOrd="0" presId="urn:microsoft.com/office/officeart/2005/8/layout/default#1"/>
    <dgm:cxn modelId="{F4C88251-7496-408A-9B72-7AC8B8CB5C7B}" type="presParOf" srcId="{A8427D8F-DF54-4CD9-9AC5-16B0F09B91DF}" destId="{F3897B13-17F9-4FDC-8DE2-025F4C30DC16}" srcOrd="2" destOrd="0" presId="urn:microsoft.com/office/officeart/2005/8/layout/default#1"/>
    <dgm:cxn modelId="{2877BDA7-EFAD-4168-A520-7F9EA5C8D5BB}" type="presParOf" srcId="{A8427D8F-DF54-4CD9-9AC5-16B0F09B91DF}" destId="{CB3D8766-0AA0-4082-A1DB-75C352285F4E}" srcOrd="3" destOrd="0" presId="urn:microsoft.com/office/officeart/2005/8/layout/default#1"/>
    <dgm:cxn modelId="{B6CB8576-C932-43EB-B4C9-CE54A9BA2F8B}" type="presParOf" srcId="{A8427D8F-DF54-4CD9-9AC5-16B0F09B91DF}" destId="{1E434C7A-4C7D-4060-9078-24E6BF5542A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87650-30B5-41D9-8FCA-CDF59F95EABF}">
      <dsp:nvSpPr>
        <dsp:cNvPr id="0" name=""/>
        <dsp:cNvSpPr/>
      </dsp:nvSpPr>
      <dsp:spPr>
        <a:xfrm>
          <a:off x="447158" y="84984"/>
          <a:ext cx="4527994" cy="1652701"/>
        </a:xfrm>
        <a:prstGeom prst="round2Diag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rPr>
            <a:t>Испытания на прочность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К середине верхней перекладины футбольных ворот прикладывают сосредоточенную вертикальную нагрузку величиной              </a:t>
          </a:r>
          <a:r>
            <a:rPr lang="ru-RU" sz="1400" b="1" i="0" u="none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(1800 ± 50) Н</a:t>
          </a:r>
          <a:r>
            <a:rPr lang="ru-RU" sz="1400" b="1" i="0" u="none" kern="1200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 в течение </a:t>
          </a:r>
          <a:r>
            <a:rPr lang="ru-RU" sz="1400" b="1" i="0" u="none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(60 ± 10) 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kern="1200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kern="1200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27836" y="165662"/>
        <a:ext cx="4366638" cy="1491345"/>
      </dsp:txXfrm>
    </dsp:sp>
    <dsp:sp modelId="{F3897B13-17F9-4FDC-8DE2-025F4C30DC16}">
      <dsp:nvSpPr>
        <dsp:cNvPr id="0" name=""/>
        <dsp:cNvSpPr/>
      </dsp:nvSpPr>
      <dsp:spPr>
        <a:xfrm>
          <a:off x="418939" y="1768858"/>
          <a:ext cx="4527994" cy="1652701"/>
        </a:xfrm>
        <a:prstGeom prst="round2Diag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rPr>
            <a:t>Оценка прочности         крепления сетки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К ячейкам сетки футбольных ворот прикладывают сосредоточенную горизонтальную нагрузку величиной           </a:t>
          </a:r>
          <a:r>
            <a:rPr lang="ru-RU" sz="1400" b="1" i="0" u="none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(1100 ± 50) Н</a:t>
          </a:r>
          <a:r>
            <a:rPr lang="ru-RU" sz="1400" b="1" i="0" u="none" kern="1200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 в течение </a:t>
          </a:r>
          <a:r>
            <a:rPr lang="ru-RU" sz="1400" b="1" i="0" u="none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10 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kern="1200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kern="1200" dirty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99617" y="1849536"/>
        <a:ext cx="4366638" cy="1491345"/>
      </dsp:txXfrm>
    </dsp:sp>
    <dsp:sp modelId="{1E434C7A-4C7D-4060-9078-24E6BF5542A8}">
      <dsp:nvSpPr>
        <dsp:cNvPr id="0" name=""/>
        <dsp:cNvSpPr/>
      </dsp:nvSpPr>
      <dsp:spPr>
        <a:xfrm>
          <a:off x="423290" y="3497032"/>
          <a:ext cx="4527994" cy="1652701"/>
        </a:xfrm>
        <a:prstGeom prst="round2Diag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rPr>
            <a:t>Испытания на устойчивость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К середине верхней перекладины футбольных ворот прикладывают сосредоточенную горизонтальную нагрузку величиной            </a:t>
          </a:r>
          <a:r>
            <a:rPr lang="ru-RU" sz="1400" b="1" i="0" u="none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(1100 ± 50) Н </a:t>
          </a:r>
          <a:r>
            <a:rPr lang="ru-RU" sz="1400" b="1" i="0" u="none" kern="1200" dirty="0" smtClean="0">
              <a:solidFill>
                <a:srgbClr val="003399"/>
              </a:solidFill>
              <a:latin typeface="Arial" pitchFamily="34" charset="0"/>
              <a:ea typeface="+mn-ea"/>
              <a:cs typeface="Arial" pitchFamily="34" charset="0"/>
            </a:rPr>
            <a:t>в течение </a:t>
          </a:r>
          <a:r>
            <a:rPr lang="ru-RU" sz="1400" b="1" i="0" u="none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rPr>
            <a:t>(60 ± 10) 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kern="1200" dirty="0" smtClean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kern="1200" dirty="0">
            <a:solidFill>
              <a:srgbClr val="003399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03968" y="3577710"/>
        <a:ext cx="4366638" cy="1491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AFCA34-BB36-4731-A13F-9D99185B05BA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7EDF6D-551A-4B65-A028-1392812D1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52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72D81-4A90-4D53-BCC8-4AAB906FCF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9CA2-D853-4DC1-B873-90D29345D77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9CA2-D853-4DC1-B873-90D29345D77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9CA2-D853-4DC1-B873-90D29345D77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3692B-DBB5-48E3-8C19-7B511F3DFE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9C4F10-36C1-49B4-B870-6B33FC3CB1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72F68-10C1-4D4B-8296-960663B566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72F68-10C1-4D4B-8296-960663B566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3906-A438-40E8-8E0E-CA07E9E7677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CF7F-4F15-473B-917B-D2A7F5292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A896-B9CE-4354-8D0D-BD300AB4545C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44A8-9C65-48AC-9A00-928B68334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A938-1B82-4387-87B4-A470F0F8FF7C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FD98-AF10-49F5-BB6A-36639B040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3330-A732-4A09-89D9-699BCA786277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30AA-51A9-4DFC-B10C-7DA43FCDB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192E-5DDB-4250-B9FF-09DE31D58F4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4A6C-32C6-4DCD-9DFD-53F8D119C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D403-7917-436B-866C-68E1DC87B29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299E-DF79-41E0-AE98-C91E1BFA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2FDD-3D7F-41EA-875E-C22A986F195D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16F-A92A-4BCE-9194-25B38E459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8780-326B-45B7-ABC4-20E83277C9D2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20EE-5A7A-4363-B52A-036FEA983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B366-F5AF-414F-8490-82E399494F4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F45A-61B9-4605-8B29-1ACDE021C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5DC6-C036-417A-A29A-ABC2D62DBF0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ECC1-9DC7-4D52-A331-9F04021F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94D3-366F-4102-B3D8-D6C1BA23D0BD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5559-83F6-4EE4-9DF3-DF78FBF9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187F33-03CD-46EE-AD3E-BD6DD31E3D8A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5B35EC-D2F1-4E45-80A5-6D04E944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/>
          <a:srcRect b="66711"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78187" y="6367463"/>
            <a:ext cx="25876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cs typeface="Arial" charset="0"/>
              </a:rPr>
              <a:t>2016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356100" y="5013325"/>
            <a:ext cx="4597400" cy="134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Заведующий научно-исследовательским отделом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стандартизации и сертификации спортивного оборудования и инвентаря</a:t>
            </a:r>
          </a:p>
          <a:p>
            <a:pPr algn="ct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Чертов Александр Аркадьевич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261938" y="2762250"/>
            <a:ext cx="86201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cs typeface="Arial" charset="0"/>
              </a:rPr>
              <a:t>Сертификация объектов спорта, спортивного оборудования и инвентаря.</a:t>
            </a:r>
            <a:endParaRPr lang="en-US" sz="3200" b="1">
              <a:solidFill>
                <a:schemeClr val="tx2"/>
              </a:solidFill>
              <a:cs typeface="Arial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cs typeface="Arial" charset="0"/>
              </a:rPr>
              <a:t>Стандартизация инновационных решений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ПРИНЦИПЫ ПОДТВЕРЖДЕНИЯ СООТВЕТСТВИЯ</a:t>
            </a:r>
          </a:p>
        </p:txBody>
      </p:sp>
      <p:sp>
        <p:nvSpPr>
          <p:cNvPr id="2560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5605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9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8400" y="3898900"/>
            <a:ext cx="4959350" cy="188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защита имущественных интересов заявителей, соблюдение коммерческой тайны в отношении сведений, полученных при осуществлении подтверждения соответствия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2800350" y="4575174"/>
            <a:ext cx="887413" cy="5302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8400" y="1765300"/>
            <a:ext cx="5112072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доступность информации о порядке осуществления подтверждения соответствия заинтересованным лицам</a:t>
            </a:r>
          </a:p>
        </p:txBody>
      </p:sp>
      <p:pic>
        <p:nvPicPr>
          <p:cNvPr id="25613" name="Picture 4" descr="http://businessgarant.com/files/tumblr_ku9twiQbZv1qa9kyro1_40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35050"/>
            <a:ext cx="24526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ашивка 18"/>
          <p:cNvSpPr/>
          <p:nvPr/>
        </p:nvSpPr>
        <p:spPr>
          <a:xfrm>
            <a:off x="2800350" y="2109788"/>
            <a:ext cx="887413" cy="5302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5615" name="Picture 2" descr="http://sunshinebaby.com.ua/wp-content/uploads/2014/11/confidit.jpg"/>
          <p:cNvPicPr>
            <a:picLocks noChangeAspect="1" noChangeArrowheads="1"/>
          </p:cNvPicPr>
          <p:nvPr/>
        </p:nvPicPr>
        <p:blipFill>
          <a:blip r:embed="rId4"/>
          <a:srcRect l="23157" t="7024" r="23013" b="9612"/>
          <a:stretch>
            <a:fillRect/>
          </a:stretch>
        </p:blipFill>
        <p:spPr bwMode="auto">
          <a:xfrm>
            <a:off x="551656" y="4033837"/>
            <a:ext cx="18510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172400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10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73188"/>
            <a:ext cx="9144000" cy="24145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ПРИНЦИПЫ ПОДТВЕРЖДЕНИЯ СООТВЕТСТВИЯ</a:t>
            </a:r>
          </a:p>
        </p:txBody>
      </p:sp>
      <p:sp>
        <p:nvSpPr>
          <p:cNvPr id="2662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6630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1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2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3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4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66850" y="1577975"/>
            <a:ext cx="74041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установление перечня форм и схем обязательного подтверждения соответствия в отношении определенных видов продукции в соответствующем техническом регламенте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573088" y="1763713"/>
            <a:ext cx="885825" cy="5302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11288" y="3946525"/>
            <a:ext cx="7413625" cy="85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недопустимость применения обязательного подтверждения соответствия к объектам, в отношении которых не установлены требования технических регламентов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58913" y="4810125"/>
            <a:ext cx="7412037" cy="7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недопустимость подмены обязательного подтверждения соответствия добровольной сертификацией</a:t>
            </a:r>
          </a:p>
        </p:txBody>
      </p:sp>
      <p:sp>
        <p:nvSpPr>
          <p:cNvPr id="41" name="Нашивка 40"/>
          <p:cNvSpPr/>
          <p:nvPr/>
        </p:nvSpPr>
        <p:spPr>
          <a:xfrm>
            <a:off x="533400" y="4108450"/>
            <a:ext cx="885825" cy="5318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Нашивка 41"/>
          <p:cNvSpPr/>
          <p:nvPr/>
        </p:nvSpPr>
        <p:spPr>
          <a:xfrm>
            <a:off x="539750" y="4933950"/>
            <a:ext cx="885825" cy="5302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436688" y="5516563"/>
            <a:ext cx="7404100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уменьшение сроков осуществления обязательного подтверждения соответствия и затрат заявителя</a:t>
            </a:r>
          </a:p>
        </p:txBody>
      </p:sp>
      <p:sp>
        <p:nvSpPr>
          <p:cNvPr id="46" name="Нашивка 45"/>
          <p:cNvSpPr/>
          <p:nvPr/>
        </p:nvSpPr>
        <p:spPr>
          <a:xfrm>
            <a:off x="541338" y="5703888"/>
            <a:ext cx="885825" cy="5302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7175" y="2365375"/>
            <a:ext cx="4308475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Технические регламенты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06888" y="2365375"/>
            <a:ext cx="4308475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Технические регламенты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Таможенного союза</a:t>
            </a:r>
          </a:p>
        </p:txBody>
      </p:sp>
      <p:sp>
        <p:nvSpPr>
          <p:cNvPr id="26645" name="Прямоугольник 20"/>
          <p:cNvSpPr>
            <a:spLocks noChangeArrowheads="1"/>
          </p:cNvSpPr>
          <p:nvPr/>
        </p:nvSpPr>
        <p:spPr bwMode="auto">
          <a:xfrm>
            <a:off x="1079500" y="3187700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Arial" charset="0"/>
              </a:rPr>
              <a:t>http://www.tehreg.ru</a:t>
            </a:r>
            <a:endParaRPr lang="ru-RU" sz="2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6646" name="Прямоугольник 21"/>
          <p:cNvSpPr>
            <a:spLocks noChangeArrowheads="1"/>
          </p:cNvSpPr>
          <p:nvPr/>
        </p:nvSpPr>
        <p:spPr bwMode="auto">
          <a:xfrm>
            <a:off x="4306888" y="3197225"/>
            <a:ext cx="4586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Arial" charset="0"/>
              </a:rPr>
              <a:t>http://www.eurasiancommission.org</a:t>
            </a:r>
            <a:endParaRPr lang="ru-RU" sz="2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201571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ПРИНЦИПЫ ПОДТВЕРЖДЕНИЯ СООТВЕТСТВИЯ</a:t>
            </a:r>
          </a:p>
        </p:txBody>
      </p:sp>
      <p:sp>
        <p:nvSpPr>
          <p:cNvPr id="276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7653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5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6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7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65263" y="1220788"/>
            <a:ext cx="7416800" cy="93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недопустимости принуждения к осуществлению добровольного подтверждения соответствия, в том числе в определенной системе добровольной сертификации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587375" y="1423988"/>
            <a:ext cx="885825" cy="5318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3"/>
          <a:srcRect b="43764"/>
          <a:stretch>
            <a:fillRect/>
          </a:stretch>
        </p:blipFill>
        <p:spPr bwMode="auto">
          <a:xfrm>
            <a:off x="468313" y="3789363"/>
            <a:ext cx="82359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497013" y="2085975"/>
            <a:ext cx="7113587" cy="874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РОССТАНДАРТ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http://www.gost.ru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4213" y="2955925"/>
            <a:ext cx="8161337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 зарегистрированных систем добровольной сертификации </a:t>
            </a:r>
          </a:p>
        </p:txBody>
      </p:sp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4"/>
          <a:srcRect l="11067" t="12520" r="81850" b="78613"/>
          <a:stretch>
            <a:fillRect/>
          </a:stretch>
        </p:blipFill>
        <p:spPr bwMode="auto">
          <a:xfrm>
            <a:off x="3059113" y="215900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196808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ДОБРОВОЛЬНАЯ СЕРТИФИКАЦИЯ</a:t>
            </a:r>
          </a:p>
        </p:txBody>
      </p:sp>
      <p:sp>
        <p:nvSpPr>
          <p:cNvPr id="286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8677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8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9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80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4250" y="4508500"/>
            <a:ext cx="7037388" cy="1458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соответствие требованиям национальных стандартов, стандартов организаций, сводов правил, систем добровольной сертификации, условиям договоров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466725" y="2894013"/>
            <a:ext cx="350838" cy="3603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6725" y="3757613"/>
            <a:ext cx="350838" cy="358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08063" y="3582988"/>
            <a:ext cx="7127875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условиях договора между заявителем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органом по сертификации </a:t>
            </a:r>
          </a:p>
        </p:txBody>
      </p:sp>
      <p:sp>
        <p:nvSpPr>
          <p:cNvPr id="30" name="Овал 29"/>
          <p:cNvSpPr/>
          <p:nvPr/>
        </p:nvSpPr>
        <p:spPr>
          <a:xfrm>
            <a:off x="466725" y="4652963"/>
            <a:ext cx="350838" cy="3603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08063" y="2698750"/>
            <a:ext cx="7127875" cy="750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инициативе заявителя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0825" y="1619250"/>
            <a:ext cx="864235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Согласно ФЗ «О техническом регулировании» осуществляется: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9700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ОБЯЗАТЕЛЬНАЯ СЕРТИФИКАЦИЯ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92363" y="1374775"/>
            <a:ext cx="6481762" cy="226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правительства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02.04.2015 № 309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 внесении изменений в единый перечень продукции, подлежащей обязательной сертификации»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6375" y="3641725"/>
            <a:ext cx="6391275" cy="822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1 января 2016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подлежат обязательной сертификации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1450" y="4746625"/>
            <a:ext cx="4248150" cy="57626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хоккейные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4746625"/>
            <a:ext cx="4338638" cy="57626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футбола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1450" y="5453063"/>
            <a:ext cx="4248150" cy="5762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гандбола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72000" y="5453063"/>
            <a:ext cx="4338638" cy="5762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мини-футбола</a:t>
            </a:r>
          </a:p>
        </p:txBody>
      </p:sp>
      <p:pic>
        <p:nvPicPr>
          <p:cNvPr id="3" name="Picture 6" descr="http://user.vse42.ru/files/P_S1280x1066q80/Wnone/ui-558ced4fa45a22.28511686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7975" y="1485451"/>
            <a:ext cx="2589138" cy="2156267"/>
          </a:xfrm>
          <a:prstGeom prst="ellipse">
            <a:avLst/>
          </a:prstGeom>
          <a:noFill/>
          <a:effectLst>
            <a:softEdge rad="127000"/>
          </a:effectLst>
          <a:extLst/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ice-techno.ru/img/448x/101145/101145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19266" y="4599533"/>
            <a:ext cx="2835275" cy="18558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4" name="Picture 6" descr="https://23.img.avito.st/1280x960/184041782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75657" y="4500240"/>
            <a:ext cx="3096344" cy="18578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http://irbis-sport.ru/wp-content/uploads/2015/08/fut-un3b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11560" y="65534"/>
            <a:ext cx="3813726" cy="25424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Прямоугольная выноска 21"/>
          <p:cNvSpPr/>
          <p:nvPr/>
        </p:nvSpPr>
        <p:spPr>
          <a:xfrm>
            <a:off x="5899150" y="4168775"/>
            <a:ext cx="2714625" cy="396875"/>
          </a:xfrm>
          <a:prstGeom prst="wedgeRectCallout">
            <a:avLst>
              <a:gd name="adj1" fmla="val -45744"/>
              <a:gd name="adj2" fmla="val -90524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хоккейные</a:t>
            </a:r>
          </a:p>
        </p:txBody>
      </p:sp>
      <p:sp>
        <p:nvSpPr>
          <p:cNvPr id="3072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0728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9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0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5400" y="2852738"/>
            <a:ext cx="9144000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ГОСТ Р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«ОЦЕНКА СООТВЕТСТВИЯ.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Правила  проведения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обязательной сертификации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 хоккейных, для  футбола, гандбола и  мини-футбола»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РАСПРОСТРАНЯЕТСЯ</a:t>
            </a:r>
          </a:p>
        </p:txBody>
      </p:sp>
      <p:pic>
        <p:nvPicPr>
          <p:cNvPr id="2052" name="Picture 4" descr="http://www.ru.all.biz/img/ru/catalog/1546742.jpe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813147" y="476941"/>
            <a:ext cx="2302499" cy="17963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" name="Прямоугольная выноска 18"/>
          <p:cNvSpPr/>
          <p:nvPr/>
        </p:nvSpPr>
        <p:spPr>
          <a:xfrm>
            <a:off x="5546725" y="2181225"/>
            <a:ext cx="2835275" cy="396875"/>
          </a:xfrm>
          <a:prstGeom prst="wedgeRectCallout">
            <a:avLst>
              <a:gd name="adj1" fmla="val -54946"/>
              <a:gd name="adj2" fmla="val 106444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мини-футбола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11188" y="4221163"/>
            <a:ext cx="2236787" cy="396875"/>
          </a:xfrm>
          <a:prstGeom prst="wedgeRectCallout">
            <a:avLst>
              <a:gd name="adj1" fmla="val 54795"/>
              <a:gd name="adj2" fmla="val -104936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гандбола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006600" y="2074863"/>
            <a:ext cx="2278063" cy="396875"/>
          </a:xfrm>
          <a:prstGeom prst="wedgeRectCallout">
            <a:avLst>
              <a:gd name="adj1" fmla="val 53450"/>
              <a:gd name="adj2" fmla="val 12325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футбола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292600"/>
            <a:ext cx="9144000" cy="256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Прямоугольник 10"/>
          <p:cNvSpPr>
            <a:spLocks noChangeArrowheads="1"/>
          </p:cNvSpPr>
          <p:nvPr/>
        </p:nvSpPr>
        <p:spPr bwMode="auto">
          <a:xfrm>
            <a:off x="2439987" y="4742654"/>
            <a:ext cx="4321175" cy="14890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184150" algn="ctr" defTabSz="995363">
              <a:lnSpc>
                <a:spcPct val="115000"/>
              </a:lnSpc>
              <a:tabLst>
                <a:tab pos="7896225" algn="l"/>
              </a:tabLst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ГОСТ Р 55665 – 2013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cs typeface="Arial" charset="0"/>
              </a:rPr>
              <a:t>Оборудование для спортивных игр. </a:t>
            </a:r>
            <a:r>
              <a:rPr lang="ru-RU" sz="1600" b="1" u="sng" dirty="0">
                <a:solidFill>
                  <a:srgbClr val="C00000"/>
                </a:solidFill>
                <a:cs typeface="Arial" charset="0"/>
              </a:rPr>
              <a:t>Ворота хоккейные.</a:t>
            </a:r>
            <a:r>
              <a:rPr lang="ru-RU" sz="1600" b="1" dirty="0">
                <a:solidFill>
                  <a:schemeClr val="tx2"/>
                </a:solidFill>
                <a:cs typeface="Arial" charset="0"/>
              </a:rPr>
              <a:t> Требования и методы испытаний с учетом безопасности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-4763" y="2678113"/>
            <a:ext cx="9144001" cy="1304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184150" defTabSz="995363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896225" algn="l"/>
              </a:tabLs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ГОСТ Р 55665 – 2013</a:t>
            </a:r>
          </a:p>
          <a:p>
            <a:pPr marL="184150" defTabSz="995363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896225" algn="l"/>
              </a:tabLs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Оборудование для спортивных игр.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84150" defTabSz="995363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896225" algn="l"/>
              </a:tabLs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мини-футбола и гандбола.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84150" defTabSz="995363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896225" algn="l"/>
              </a:tabLs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 и методы испытаний с учетом безопасности</a:t>
            </a:r>
          </a:p>
        </p:txBody>
      </p:sp>
      <p:sp>
        <p:nvSpPr>
          <p:cNvPr id="3174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1751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НАЦИОНАЛЬНЫЕ СТАНДАРТЫ НА ВОРОТА ДЛЯ СПОРТИВНЫХ ИГР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1193800"/>
            <a:ext cx="9144000" cy="12636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870200" defTabSz="995363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896225" algn="l"/>
              </a:tabLs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ГОСТ Р 55664 – 2013</a:t>
            </a:r>
            <a:endParaRPr lang="ru-RU" b="1" dirty="0">
              <a:solidFill>
                <a:schemeClr val="tx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70200" defTabSz="995363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7896225" algn="l"/>
              </a:tabLs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Оборудование для спортивных игр. Ворота футбольные. Требования и методы испытаний с учетом безопаснос</a:t>
            </a: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ти</a:t>
            </a:r>
          </a:p>
        </p:txBody>
      </p:sp>
      <p:pic>
        <p:nvPicPr>
          <p:cNvPr id="7170" name="Picture 2" descr="http://cdn.sdelki.ru/proposal_photos/5784724/origina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2308" y="1115956"/>
            <a:ext cx="2102432" cy="1377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7172" name="Picture 4" descr="http://primnews.ru/i0/news/s7/1408646944_yniversalnii_ploshadki_ystanavlivaut_v_primorie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07841" y="2628625"/>
            <a:ext cx="2160240" cy="14243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7174" name="Picture 6" descr="http://freemarket.kiev.ua/images_message/2403/285311/894728/1639198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07975" y="4859451"/>
            <a:ext cx="2233990" cy="1675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http://www.rosprosport.ru/images/hc4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560046" y="4720429"/>
            <a:ext cx="1684361" cy="1684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1759" name="Picture 6" descr="http://s1.iconbird.com/ico/1012/Qetto2Icons/w256h2561350657638chec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4466" y="4123531"/>
            <a:ext cx="7096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Прямоугольник 27"/>
          <p:cNvSpPr>
            <a:spLocks noChangeArrowheads="1"/>
          </p:cNvSpPr>
          <p:nvPr/>
        </p:nvSpPr>
        <p:spPr bwMode="auto">
          <a:xfrm>
            <a:off x="-128588" y="4292599"/>
            <a:ext cx="2392363" cy="371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184150" algn="ctr" defTabSz="995363">
              <a:lnSpc>
                <a:spcPct val="115000"/>
              </a:lnSpc>
              <a:tabLst>
                <a:tab pos="7896225" algn="l"/>
              </a:tabLst>
            </a:pPr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Хоккей на траве</a:t>
            </a:r>
            <a:endParaRPr lang="ru-RU" sz="16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1761" name="Прямоугольник 28"/>
          <p:cNvSpPr>
            <a:spLocks noChangeArrowheads="1"/>
          </p:cNvSpPr>
          <p:nvPr/>
        </p:nvSpPr>
        <p:spPr bwMode="auto">
          <a:xfrm>
            <a:off x="6560047" y="4292600"/>
            <a:ext cx="2403475" cy="371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184150" algn="ctr" defTabSz="995363">
              <a:lnSpc>
                <a:spcPct val="115000"/>
              </a:lnSpc>
              <a:tabLst>
                <a:tab pos="7896225" algn="l"/>
              </a:tabLst>
            </a:pPr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Хоккей на льду</a:t>
            </a:r>
            <a:endParaRPr lang="ru-RU" sz="16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31762" name="Picture 8" descr="http://s1.iconbird.com/ico/1012/Qetto2Icons/w256h2561350657651n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4769" y="4233069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16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379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7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8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ИСПЫТАНИЯ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ФУТБОЛЬНЫХ ВОРОТ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23382898"/>
              </p:ext>
            </p:extLst>
          </p:nvPr>
        </p:nvGraphicFramePr>
        <p:xfrm>
          <a:off x="139626" y="1084086"/>
          <a:ext cx="949597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801" name="Picture 10" descr="Безымянный1"/>
          <p:cNvPicPr>
            <a:picLocks noChangeAspect="1" noChangeArrowheads="1"/>
          </p:cNvPicPr>
          <p:nvPr/>
        </p:nvPicPr>
        <p:blipFill>
          <a:blip r:embed="rId8"/>
          <a:srcRect l="30164" r="39671" b="54593"/>
          <a:stretch>
            <a:fillRect/>
          </a:stretch>
        </p:blipFill>
        <p:spPr bwMode="auto">
          <a:xfrm>
            <a:off x="6084888" y="1157288"/>
            <a:ext cx="1919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5138" y="3822700"/>
            <a:ext cx="2571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17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4820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1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8" y="0"/>
            <a:ext cx="9144000" cy="126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/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ГОСТ Р «Оценка соответствия.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Правила  проведения  обязательной сертификации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 хоккейных, для  футбола, гандбола и  мини-футбола»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63"/>
            <a:ext cx="9144000" cy="503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ЗАЯВИТЕЛЕМ МОЖЕТ БЫТЬ: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2420938"/>
            <a:ext cx="8988425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отношении продукции, ввозимой на территорию РФ и/или при выпуске в обращение:</a:t>
            </a:r>
          </a:p>
          <a:p>
            <a:pPr marL="1000125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производитель, уполномоченное производителем лицо или его официальный представитель;</a:t>
            </a:r>
          </a:p>
          <a:p>
            <a:pPr marL="1000125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участники  внешнеэкономической  деятельности</a:t>
            </a:r>
          </a:p>
          <a:p>
            <a:pPr marL="361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575" y="2420938"/>
            <a:ext cx="611188" cy="5302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5575" y="4076700"/>
            <a:ext cx="8988425" cy="2098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143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 отношении  продукции,  переданной собственнику (эксплуатанту), но не введенной в эксплуатацию:</a:t>
            </a:r>
          </a:p>
          <a:p>
            <a:pPr marL="1000125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производитель, уполномоченное производителем лицо или его официальный представитель;</a:t>
            </a:r>
          </a:p>
          <a:p>
            <a:pPr marL="1000125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продавец, поставщик или подрядная организация;</a:t>
            </a:r>
          </a:p>
          <a:p>
            <a:pPr marL="1000125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предприятия, учреждения и организации, имеющие в собственности, хозяйственном ведении или оперативном управлении сооружения,  оснащенные  воротами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5575" y="4076700"/>
            <a:ext cx="611188" cy="5302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18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5844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5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ПОРЯДОК ОБЯЗАТЕЛЬНОЙ СЕРТИФИКАЦИИ ВОРОТ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788" y="1420813"/>
            <a:ext cx="2447925" cy="1089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Подача заявки в орган по сертификации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2500" y="1333500"/>
            <a:ext cx="5341938" cy="1263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Рассмотрение органом по сертификации заявки и представленных документов и принятие решения по  заявке, выбор схемы сертификации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49913" y="3071813"/>
            <a:ext cx="3184525" cy="1042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Заключение договора между заявителем и органом по сертификации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8788" y="2990850"/>
            <a:ext cx="4543425" cy="12049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Подтверждение соответствия оборудования установленным требованиям безопасности по выбранной схеме сертификации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8788" y="4676775"/>
            <a:ext cx="2447925" cy="1655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принятие решения о выдаче (отказе в выдаче) сертификата соответствия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22663" y="4784725"/>
            <a:ext cx="2671762" cy="1439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выдач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сертификата соответствия и разрешения на применение знака соответствия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2438" y="4481513"/>
            <a:ext cx="2032000" cy="1743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инспекционного контроля за сертифициро-ванной продукцией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919413" y="1749425"/>
            <a:ext cx="573087" cy="43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004843" y="2618582"/>
            <a:ext cx="474663" cy="43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002213" y="3376613"/>
            <a:ext cx="647700" cy="43338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919413" y="5289550"/>
            <a:ext cx="600075" cy="43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441450" y="4221163"/>
            <a:ext cx="482600" cy="43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194425" y="5284788"/>
            <a:ext cx="608013" cy="431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163" y="1206500"/>
            <a:ext cx="476250" cy="4302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54375" y="1144588"/>
            <a:ext cx="476250" cy="4286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88" y="2855913"/>
            <a:ext cx="476250" cy="4302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4488" y="2830513"/>
            <a:ext cx="474662" cy="4286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2413" y="4494213"/>
            <a:ext cx="474662" cy="4286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44850" y="4570413"/>
            <a:ext cx="476250" cy="4286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64313" y="4311650"/>
            <a:ext cx="476250" cy="4286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19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5363" name="Picture 2" descr="C:\Users\user\Desktop\ПНС_банн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3141663"/>
            <a:ext cx="90773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2700" y="765175"/>
            <a:ext cx="9110663" cy="2128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РФ от 29.06.2015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162-ФЗ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 стандартизации в Российской Федерации»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вступает в действие с 1 июля 2016 г.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6868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9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0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СХЕМЫ ОБЯЗАТЕЛЬНОЙ СЕРТИФИКАЦИИ ВОРОТ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01693"/>
              </p:ext>
            </p:extLst>
          </p:nvPr>
        </p:nvGraphicFramePr>
        <p:xfrm>
          <a:off x="261937" y="1340768"/>
          <a:ext cx="864096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816424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Схема сертификации </a:t>
                      </a:r>
                      <a:r>
                        <a:rPr lang="ru-RU" sz="2000" baseline="0" dirty="0" smtClean="0"/>
                        <a:t>по ГОСТ Р 53603-2009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Продукция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Испытания</a:t>
                      </a:r>
                      <a:r>
                        <a:rPr lang="ru-RU" sz="2000" baseline="0" dirty="0" smtClean="0"/>
                        <a:t> продукции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Инспекцион-ный</a:t>
                      </a:r>
                      <a:r>
                        <a:rPr lang="ru-RU" sz="2000" baseline="0" dirty="0" smtClean="0"/>
                        <a:t> контроль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Схема 1с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ввозимая на территорию РФ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серийно  выпускаемая продукция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испытание образцов</a:t>
                      </a:r>
                    </a:p>
                    <a:p>
                      <a:r>
                        <a:rPr lang="ru-RU" sz="2000" dirty="0" smtClean="0"/>
                        <a:t>продукции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ym typeface="Symbol"/>
                        </a:rPr>
                        <a:t></a:t>
                      </a:r>
                      <a:endParaRPr lang="ru-RU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Схема 3с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партия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испытание образцов</a:t>
                      </a:r>
                    </a:p>
                    <a:p>
                      <a:r>
                        <a:rPr lang="ru-RU" sz="2000" dirty="0" smtClean="0"/>
                        <a:t>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испытание образцов</a:t>
                      </a:r>
                    </a:p>
                    <a:p>
                      <a:r>
                        <a:rPr lang="ru-RU" sz="2000" dirty="0" smtClean="0"/>
                        <a:t>продукции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Схема 7с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единичное  изделие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введенное в эксплуатацию оборудование, находящееся в наличии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собственника)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Испытание единицы продукции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ym typeface="Symbol"/>
                        </a:rPr>
                        <a:t>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20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1230" y="0"/>
            <a:ext cx="8512770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СОДЕРЖАНИЕ МАРКИРОВКИ ВОРОТ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9807" y="1104304"/>
            <a:ext cx="7632847" cy="716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обозначение стандарта, требованиям которого соответствуют ворота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506041" y="1109959"/>
            <a:ext cx="631230" cy="36768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9806" y="2852936"/>
            <a:ext cx="7632847" cy="373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наименование или товарный знак изготовителя (при наличии) </a:t>
            </a:r>
          </a:p>
          <a:p>
            <a:pPr marL="361950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6040" y="2858591"/>
            <a:ext cx="631230" cy="36768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0414" y="1820537"/>
            <a:ext cx="5454401" cy="888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футбола		ГОСТ Р 55664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гандбола		ГОСТ Р 55665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Ворота для мини-футбола	ГОСТ Р 55665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89807" y="3429000"/>
            <a:ext cx="7632847" cy="373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информационная  табличка 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06041" y="3421335"/>
            <a:ext cx="631230" cy="36768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989806" y="3933056"/>
            <a:ext cx="7632847" cy="1498873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542925"/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«Перед использованием ворот необходимо проверить прочность затяжки всех соединений и регулярно повторять такую проверку в дальнейшем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542925"/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«Ворота должны быть защищены от опрокидывания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542925"/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 залезать на сетку или раму ворот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57065" y="5589240"/>
            <a:ext cx="7632847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уникальный  идентификационный номер (для единичного изделия)</a:t>
            </a:r>
          </a:p>
          <a:p>
            <a:pPr marL="361950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506041" y="5589240"/>
            <a:ext cx="631230" cy="36768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7892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3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4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473200" y="2152650"/>
            <a:ext cx="6248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 defTabSz="995363"/>
            <a:r>
              <a:rPr lang="ru-RU" altLang="ru-RU" sz="4000" b="1">
                <a:solidFill>
                  <a:srgbClr val="FF6600"/>
                </a:solidFill>
                <a:cs typeface="Arial" charset="0"/>
              </a:rPr>
              <a:t>БЕЗОПАСНОСТЬ</a:t>
            </a:r>
          </a:p>
          <a:p>
            <a:pPr algn="ctr" defTabSz="995363"/>
            <a:r>
              <a:rPr lang="ru-RU" altLang="ru-RU" sz="4000" b="1">
                <a:solidFill>
                  <a:srgbClr val="6696E4"/>
                </a:solidFill>
                <a:cs typeface="Arial" charset="0"/>
              </a:rPr>
              <a:t>спортивного</a:t>
            </a:r>
          </a:p>
          <a:p>
            <a:pPr algn="ctr" defTabSz="995363"/>
            <a:r>
              <a:rPr lang="ru-RU" altLang="ru-RU" sz="4000" b="1">
                <a:solidFill>
                  <a:srgbClr val="6696E4"/>
                </a:solidFill>
                <a:cs typeface="Arial" charset="0"/>
              </a:rPr>
              <a:t>оборудования</a:t>
            </a:r>
          </a:p>
        </p:txBody>
      </p:sp>
      <p:pic>
        <p:nvPicPr>
          <p:cNvPr id="37896" name="Picture 18" descr="C:\Users\user\Desktop\images.jpg"/>
          <p:cNvPicPr>
            <a:picLocks noChangeAspect="1" noChangeArrowheads="1"/>
          </p:cNvPicPr>
          <p:nvPr/>
        </p:nvPicPr>
        <p:blipFill>
          <a:blip r:embed="rId3"/>
          <a:srcRect l="24144" r="26854"/>
          <a:stretch>
            <a:fillRect/>
          </a:stretch>
        </p:blipFill>
        <p:spPr bwMode="auto">
          <a:xfrm>
            <a:off x="392113" y="2036763"/>
            <a:ext cx="14954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7" descr="C:\Users\user\Desktop\660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725" y="4365625"/>
            <a:ext cx="2095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7" descr="C:\Users\user\Desktop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850" y="271463"/>
            <a:ext cx="20558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3" descr="C:\Users\user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3688" y="4365625"/>
            <a:ext cx="178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" descr="http://www.sport-way.su/img.php?file=upload/img/uploadfile_12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0575" y="273050"/>
            <a:ext cx="24225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6" descr="http://www.cruisesports.ru/content/catalog/2159fc7a-ab8d-11e0-a112-505054503030_661e5bcc-5f55-11e4-84a6-08606e7d2187.jpeg"/>
          <p:cNvPicPr>
            <a:picLocks noChangeAspect="1" noChangeArrowheads="1"/>
          </p:cNvPicPr>
          <p:nvPr/>
        </p:nvPicPr>
        <p:blipFill>
          <a:blip r:embed="rId8"/>
          <a:srcRect l="7849" t="10797" r="12086" b="10265"/>
          <a:stretch>
            <a:fillRect/>
          </a:stretch>
        </p:blipFill>
        <p:spPr bwMode="auto">
          <a:xfrm>
            <a:off x="7451725" y="2152650"/>
            <a:ext cx="15128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68263" y="3898900"/>
            <a:ext cx="9007475" cy="244951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188" y="1412875"/>
            <a:ext cx="7921625" cy="2447925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8918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9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188913"/>
            <a:ext cx="8216900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 БЕЗОПАСНОСТИ К ГИМНАСТИЧЕСКОМУ ОБОРУДОВАНИЮ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3732" y="1760039"/>
            <a:ext cx="1245567" cy="1059623"/>
          </a:xfrm>
          <a:prstGeom prst="rect">
            <a:avLst/>
          </a:prstGeom>
          <a:blipFill>
            <a:blip r:embed="rId3">
              <a:extLst/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кругленный прямоугольник 2"/>
          <p:cNvSpPr/>
          <p:nvPr/>
        </p:nvSpPr>
        <p:spPr>
          <a:xfrm>
            <a:off x="1100138" y="2900363"/>
            <a:ext cx="1550987" cy="8175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55673 – 2013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Брусья асимметричные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73433" y="1805218"/>
            <a:ext cx="1375196" cy="1028615"/>
          </a:xfrm>
          <a:prstGeom prst="rect">
            <a:avLst/>
          </a:prstGeom>
          <a:blipFill>
            <a:blip r:embed="rId4" cstate="print">
              <a:extLst/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2752725" y="2884488"/>
            <a:ext cx="1817688" cy="8175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55674 –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Брусья комбинированные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6775" y="2884488"/>
            <a:ext cx="1473200" cy="8175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55675 –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Перекладины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6265" y="1776434"/>
            <a:ext cx="1455247" cy="1043227"/>
          </a:xfrm>
          <a:prstGeom prst="rect">
            <a:avLst/>
          </a:prstGeom>
          <a:blipFill>
            <a:blip r:embed="rId5">
              <a:extLst/>
            </a:blip>
            <a:srcRect/>
            <a:stretch>
              <a:fillRect l="-28530" t="-47943" r="-20486" b="-4602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6230938" y="2884488"/>
            <a:ext cx="1746250" cy="8175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55676 –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 для опорных прыжков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7046" y="4304868"/>
            <a:ext cx="1364012" cy="1087462"/>
          </a:xfrm>
          <a:prstGeom prst="rect">
            <a:avLst/>
          </a:prstGeom>
          <a:blipFill>
            <a:blip r:embed="rId6">
              <a:extLst/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155575" y="5413375"/>
            <a:ext cx="1393825" cy="81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ГОСТ Р 56438 – 2015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Бревна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77382" y="4297763"/>
            <a:ext cx="1421128" cy="1027976"/>
          </a:xfrm>
          <a:prstGeom prst="rect">
            <a:avLst/>
          </a:prstGeom>
          <a:blipFill>
            <a:blip r:embed="rId7">
              <a:extLst/>
            </a:blip>
            <a:srcRect/>
            <a:stretch>
              <a:fillRect l="-19059" t="-13371" r="-14621" b="-2402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1579563" y="5413375"/>
            <a:ext cx="1390650" cy="81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ГОСТ Р 56437 – 2015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Батуты</a:t>
            </a:r>
          </a:p>
        </p:txBody>
      </p:sp>
      <p:pic>
        <p:nvPicPr>
          <p:cNvPr id="38942" name="Picture 7"/>
          <p:cNvPicPr>
            <a:picLocks noChangeAspect="1" noChangeArrowheads="1"/>
          </p:cNvPicPr>
          <p:nvPr/>
        </p:nvPicPr>
        <p:blipFill>
          <a:blip r:embed="rId8"/>
          <a:srcRect l="31113" t="18707" r="32013" b="11363"/>
          <a:stretch>
            <a:fillRect/>
          </a:stretch>
        </p:blipFill>
        <p:spPr bwMode="auto">
          <a:xfrm>
            <a:off x="3438525" y="4214813"/>
            <a:ext cx="7318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3068638" y="5413375"/>
            <a:ext cx="1471612" cy="81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ГОСТ Р 56436 – 2015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Кольца</a:t>
            </a:r>
          </a:p>
        </p:txBody>
      </p:sp>
      <p:pic>
        <p:nvPicPr>
          <p:cNvPr id="38944" name="Picture 9" descr="http://modasport.com.ua/pic/shop1/4fae63f600c358e419563c499d1cce34.jpg"/>
          <p:cNvPicPr>
            <a:picLocks noChangeAspect="1" noChangeArrowheads="1"/>
          </p:cNvPicPr>
          <p:nvPr/>
        </p:nvPicPr>
        <p:blipFill>
          <a:blip r:embed="rId9"/>
          <a:srcRect l="19119" r="23837"/>
          <a:stretch>
            <a:fillRect/>
          </a:stretch>
        </p:blipFill>
        <p:spPr bwMode="auto">
          <a:xfrm>
            <a:off x="5067300" y="4259263"/>
            <a:ext cx="60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4603750" y="5407025"/>
            <a:ext cx="1601788" cy="81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ГОСТ Р 56435 – 2015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Шведские стенки</a:t>
            </a:r>
          </a:p>
        </p:txBody>
      </p:sp>
      <p:pic>
        <p:nvPicPr>
          <p:cNvPr id="38946" name="Picture 13" descr="http://www.uz.all.biz/img/uz/catalog/more/4584_gimnasticheskie_kolca.jpeg"/>
          <p:cNvPicPr>
            <a:picLocks noChangeAspect="1" noChangeArrowheads="1"/>
          </p:cNvPicPr>
          <p:nvPr/>
        </p:nvPicPr>
        <p:blipFill>
          <a:blip r:embed="rId10"/>
          <a:srcRect l="1637" t="3838" r="2112" b="3957"/>
          <a:stretch>
            <a:fillRect/>
          </a:stretch>
        </p:blipFill>
        <p:spPr bwMode="auto">
          <a:xfrm>
            <a:off x="6856413" y="4283075"/>
            <a:ext cx="1530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6242050" y="5384800"/>
            <a:ext cx="2759075" cy="81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ГОСТ Р 55446 – 2015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безопасности к гимнастическому оборудованию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1938" y="1422400"/>
            <a:ext cx="34782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с 1 января 2015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9400" y="3911600"/>
            <a:ext cx="5937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Вводятся в действие с 1 июля 2016 г.</a:t>
            </a:r>
          </a:p>
        </p:txBody>
      </p:sp>
      <p:pic>
        <p:nvPicPr>
          <p:cNvPr id="38950" name="Picture 2" descr="http://www.kita-ausstatter.de/images/klimmzugbuege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6775" y="1825625"/>
            <a:ext cx="1257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9940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2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200025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ИСПЫТАНИЯ ПЕРЕКЛАДИН НА БЕЗОПАСНОСТЬ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ГОСТ Р 55675-2013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7975" y="1504950"/>
            <a:ext cx="4119563" cy="2214563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Испытания на устойчивость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перекладины прикладывают сосредоточенную горизонтальную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(3800 ± 5) Н </a:t>
            </a:r>
            <a:r>
              <a:rPr lang="ru-RU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</a:t>
            </a:r>
            <a:r>
              <a:rPr lang="ru-RU" sz="1600" b="1" i="1" dirty="0" smtClean="0">
                <a:solidFill>
                  <a:srgbClr val="003399"/>
                </a:solidFill>
                <a:cs typeface="Arial" pitchFamily="34" charset="0"/>
              </a:rPr>
              <a:t>в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мин.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3399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716463" y="1485900"/>
            <a:ext cx="4119562" cy="222885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Испытания на прочность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перекладины прикладывают сосредоточенную вертикальную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(2000 ± 5) Н </a:t>
            </a:r>
            <a:r>
              <a:rPr lang="ru-RU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</a:t>
            </a:r>
            <a:r>
              <a:rPr lang="ru-RU" sz="1600" b="1" i="1" dirty="0" smtClean="0">
                <a:solidFill>
                  <a:srgbClr val="003399"/>
                </a:solidFill>
                <a:cs typeface="Arial" pitchFamily="34" charset="0"/>
              </a:rPr>
              <a:t>в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мин.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3399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07975" y="3898900"/>
            <a:ext cx="4119563" cy="2468563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Испытания на наличие остаточного прогиба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перекладины прикладывают сосредоточенную вертикальную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(2000 ± 5) Н </a:t>
            </a:r>
            <a:r>
              <a:rPr lang="ru-RU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</a:t>
            </a:r>
            <a:r>
              <a:rPr lang="ru-RU" sz="1600" b="1" i="1" dirty="0" smtClean="0">
                <a:solidFill>
                  <a:srgbClr val="003399"/>
                </a:solidFill>
                <a:cs typeface="Arial" pitchFamily="34" charset="0"/>
              </a:rPr>
              <a:t>в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мин.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3399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716463" y="3898900"/>
            <a:ext cx="4119562" cy="2468563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Испытания несущей способности конструкции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перекладины прикладывают сосредоточенную вертикальную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(4750 ± 5) Н </a:t>
            </a:r>
            <a:r>
              <a:rPr lang="ru-RU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</a:t>
            </a:r>
            <a:r>
              <a:rPr lang="ru-RU" sz="1600" b="1" i="1" dirty="0" smtClean="0">
                <a:solidFill>
                  <a:srgbClr val="003399"/>
                </a:solidFill>
                <a:cs typeface="Arial" pitchFamily="34" charset="0"/>
              </a:rPr>
              <a:t>в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мин.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3399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2313" y="3105150"/>
            <a:ext cx="3290887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отклонения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30800" y="3105150"/>
            <a:ext cx="3290888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отклонения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2313" y="5816600"/>
            <a:ext cx="3290887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прогиба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30800" y="5816600"/>
            <a:ext cx="3290888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повреждений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0964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5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6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650" y="76200"/>
            <a:ext cx="8388350" cy="126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ИСПЫТАНИЯ ШВЕДСКИХ СТЕНОК       НА БЕЗОПАСНОСТЬ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ГОСТ Р 56435 – 2015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25688" y="3795712"/>
            <a:ext cx="4492625" cy="272963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Оценка прочности установки оборудования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верхней и нижней перекладин поочередно прикладывают сосредоточенную горизонтальную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(900 ± 50) Н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в 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(300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10)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3399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7950" y="1485900"/>
            <a:ext cx="4176713" cy="2189163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6600"/>
              </a:solidFill>
              <a:cs typeface="Arial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Оценка прочности    перекладин и опор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конструкции прикладывают сосредоточенную вертикальную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(1700 ± 50) Н </a:t>
            </a:r>
            <a:r>
              <a:rPr lang="ru-RU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</a:t>
            </a:r>
            <a:r>
              <a:rPr lang="ru-RU" sz="1600" b="1" i="1" dirty="0" smtClean="0">
                <a:solidFill>
                  <a:srgbClr val="003399"/>
                </a:solidFill>
                <a:cs typeface="Arial" pitchFamily="34" charset="0"/>
              </a:rPr>
              <a:t>в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(300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10)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6600"/>
              </a:solidFill>
              <a:cs typeface="Arial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403725" y="1485900"/>
            <a:ext cx="4632325" cy="218122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6600"/>
                </a:solidFill>
                <a:cs typeface="Arial" pitchFamily="34" charset="0"/>
              </a:rPr>
              <a:t>Оценка прочности соединения перекладин и опор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К середине перекладины прикладывают сосредоточенную вращательную нагрузку величиной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(50 ± 2) </a:t>
            </a:r>
            <a:r>
              <a:rPr lang="ru-RU" sz="16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 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в течении 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(300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10)</a:t>
            </a:r>
            <a:r>
              <a:rPr lang="ru-RU" sz="16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3399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4950" y="5901442"/>
            <a:ext cx="3594100" cy="5413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отклонения конструкции от вертикали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1338" y="3270250"/>
            <a:ext cx="3290887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повреждений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40313" y="3251200"/>
            <a:ext cx="3463925" cy="360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Отсутствие вращения перекладины</a:t>
            </a:r>
          </a:p>
        </p:txBody>
      </p:sp>
      <p:pic>
        <p:nvPicPr>
          <p:cNvPr id="40974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3"/>
          <a:srcRect r="58694" b="51556"/>
          <a:stretch>
            <a:fillRect/>
          </a:stretch>
        </p:blipFill>
        <p:spPr bwMode="auto">
          <a:xfrm>
            <a:off x="163513" y="4364038"/>
            <a:ext cx="2049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339" y="4024313"/>
            <a:ext cx="883198" cy="21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609600" y="3675063"/>
            <a:ext cx="879475" cy="698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6727031" y="4745832"/>
            <a:ext cx="879475" cy="6969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7019925" y="1163639"/>
            <a:ext cx="2016125" cy="50736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8100" y="3740150"/>
            <a:ext cx="6837363" cy="26987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738" y="1196975"/>
            <a:ext cx="6816725" cy="24479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1991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2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3588" y="46038"/>
            <a:ext cx="8380412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 БЕЗОПАСНОСТИ К ОБОРУДОВАНИЮ ДЛЯ СПОРТИВНЫХ ИГР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1813" y="2995613"/>
            <a:ext cx="1863725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ГОСТ Р 55664-2013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Ворота футбольные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59038" y="2913063"/>
            <a:ext cx="2152650" cy="692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ГОСТ Р 55665-2013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Ворота для мини-футбола и гандбола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7725" y="2995613"/>
            <a:ext cx="1789113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ГОСТ Р 55666-2013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Ворота хоккейные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79051" y="5413374"/>
            <a:ext cx="1743075" cy="7519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56433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Волейбольное оборудование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7050" y="5740400"/>
            <a:ext cx="1873250" cy="663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бадминтона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17788" y="5768975"/>
            <a:ext cx="1835150" cy="635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игры в теннис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54538" y="5749925"/>
            <a:ext cx="1995487" cy="6540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Столы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настольного тенниса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79052" y="3300413"/>
            <a:ext cx="1743075" cy="7334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56434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Баскетбольное оборудование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909" y="1485900"/>
            <a:ext cx="1901437" cy="1400683"/>
          </a:xfrm>
          <a:prstGeom prst="rect">
            <a:avLst/>
          </a:prstGeom>
          <a:blipFill>
            <a:blip r:embed="rId3">
              <a:extLst/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2652779" y="1485900"/>
            <a:ext cx="1764956" cy="1374953"/>
          </a:xfrm>
          <a:prstGeom prst="rect">
            <a:avLst/>
          </a:prstGeom>
          <a:blipFill>
            <a:blip r:embed="rId4">
              <a:extLst/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2008" name="Picture 2" descr="http://freemarket.kiev.ua/images_message/2403/285311/894728/1639198.jpg"/>
          <p:cNvPicPr>
            <a:picLocks noChangeAspect="1" noChangeArrowheads="1"/>
          </p:cNvPicPr>
          <p:nvPr/>
        </p:nvPicPr>
        <p:blipFill>
          <a:blip r:embed="rId5"/>
          <a:srcRect l="8871" t="10896" r="8858" b="7838"/>
          <a:stretch>
            <a:fillRect/>
          </a:stretch>
        </p:blipFill>
        <p:spPr bwMode="auto">
          <a:xfrm>
            <a:off x="4627563" y="1519238"/>
            <a:ext cx="18462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7269468" y="4033838"/>
            <a:ext cx="1637995" cy="1325552"/>
          </a:xfrm>
          <a:prstGeom prst="rect">
            <a:avLst/>
          </a:prstGeom>
          <a:blipFill>
            <a:blip r:embed="rId6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рямоугольник 35"/>
          <p:cNvSpPr/>
          <p:nvPr/>
        </p:nvSpPr>
        <p:spPr>
          <a:xfrm>
            <a:off x="527045" y="4204734"/>
            <a:ext cx="1895167" cy="1454505"/>
          </a:xfrm>
          <a:prstGeom prst="rect">
            <a:avLst/>
          </a:prstGeom>
          <a:blipFill>
            <a:blip r:embed="rId7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2618249" y="4204735"/>
            <a:ext cx="1834016" cy="1471396"/>
          </a:xfrm>
          <a:prstGeom prst="rect">
            <a:avLst/>
          </a:prstGeom>
          <a:blipFill>
            <a:blip r:embed="rId8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рямоугольник 37"/>
          <p:cNvSpPr/>
          <p:nvPr/>
        </p:nvSpPr>
        <p:spPr>
          <a:xfrm>
            <a:off x="4636443" y="4204735"/>
            <a:ext cx="1832743" cy="1471396"/>
          </a:xfrm>
          <a:prstGeom prst="rect">
            <a:avLst/>
          </a:prstGeom>
          <a:blipFill>
            <a:blip r:embed="rId9">
              <a:extLst/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рямоугольник 39"/>
          <p:cNvSpPr/>
          <p:nvPr/>
        </p:nvSpPr>
        <p:spPr>
          <a:xfrm>
            <a:off x="7262812" y="1993901"/>
            <a:ext cx="1546225" cy="1306512"/>
          </a:xfrm>
          <a:prstGeom prst="rect">
            <a:avLst/>
          </a:prstGeom>
          <a:blipFill>
            <a:blip r:embed="rId10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1728788" y="1196975"/>
            <a:ext cx="34782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с 1 января 2015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3821113"/>
            <a:ext cx="50625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Вводятся в действие с 1 января 2017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26653" y="1150938"/>
            <a:ext cx="20478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Вводятся в действие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2016 г.</a:t>
            </a: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26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187625" y="1485900"/>
            <a:ext cx="6696744" cy="4607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3015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6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7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825" y="76200"/>
            <a:ext cx="8512175" cy="101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НАЦИОНАЛЬНЫЕ СТАНДАРТЫ НА СПОРТИВНЫЕ МАТЫ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55575" y="2146300"/>
            <a:ext cx="2544763" cy="1146175"/>
          </a:xfrm>
          <a:prstGeom prst="wedgeRoundRectCallout">
            <a:avLst>
              <a:gd name="adj1" fmla="val 75093"/>
              <a:gd name="adj2" fmla="val 3901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55667-2013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Маты гимнастические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6300788" y="2146300"/>
            <a:ext cx="2663825" cy="1146175"/>
          </a:xfrm>
          <a:prstGeom prst="wedgeRoundRectCallout">
            <a:avLst>
              <a:gd name="adj1" fmla="val -72503"/>
              <a:gd name="adj2" fmla="val 3580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55669-2013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Маты для борьбы для дзюдо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156325" y="3933825"/>
            <a:ext cx="2592388" cy="1087438"/>
          </a:xfrm>
          <a:prstGeom prst="wedgeRoundRectCallout">
            <a:avLst>
              <a:gd name="adj1" fmla="val -69297"/>
              <a:gd name="adj2" fmla="val -4018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55670-2013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Амортизационные характеристики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867025" y="5295018"/>
            <a:ext cx="3117850" cy="1130300"/>
          </a:xfrm>
          <a:prstGeom prst="wedgeRoundRectCallout">
            <a:avLst>
              <a:gd name="adj1" fmla="val 7508"/>
              <a:gd name="adj2" fmla="val -9232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55671-2013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Истирание верхней и нижней сторон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307975" y="3933825"/>
            <a:ext cx="2608263" cy="1087438"/>
          </a:xfrm>
          <a:prstGeom prst="wedgeRoundRectCallout">
            <a:avLst>
              <a:gd name="adj1" fmla="val 73237"/>
              <a:gd name="adj2" fmla="val -2953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55672-2013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Статическая жесткость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867025" y="1130300"/>
            <a:ext cx="3117850" cy="1016000"/>
          </a:xfrm>
          <a:prstGeom prst="wedgeRoundRectCallout">
            <a:avLst>
              <a:gd name="adj1" fmla="val 9486"/>
              <a:gd name="adj2" fmla="val 9673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55668-2013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Маты для приземления</a:t>
            </a:r>
          </a:p>
        </p:txBody>
      </p:sp>
      <p:pic>
        <p:nvPicPr>
          <p:cNvPr id="1028" name="Picture 4" descr="http://boxer-sl.nethouse.ua/static/img/0000/0004/3919/43919713.aayva8iaav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72662" y="2890549"/>
            <a:ext cx="2198676" cy="1586387"/>
          </a:xfrm>
          <a:prstGeom prst="ellipse">
            <a:avLst/>
          </a:prstGeom>
          <a:noFill/>
          <a:extLst/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27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95536" y="3775075"/>
            <a:ext cx="7992888" cy="25923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4463" y="1196975"/>
            <a:ext cx="8891587" cy="24479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4038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39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3588" y="46038"/>
            <a:ext cx="8380412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 БЕЗОПАСНОСТИ К СТАЦИОНАРНЫМ ТРЕНАЖЕРАМ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2690813"/>
            <a:ext cx="1708150" cy="9318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56445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и методы испытаний</a:t>
            </a:r>
            <a:endParaRPr lang="ru-RU" sz="120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98675" y="2690813"/>
            <a:ext cx="1536700" cy="9318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56441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97288" y="2690813"/>
            <a:ext cx="1638300" cy="9318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56442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Велотренажеры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6425" y="5672138"/>
            <a:ext cx="1874838" cy="6619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силовых тренировок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62238" y="5681663"/>
            <a:ext cx="1695450" cy="6619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Тренажеры </a:t>
            </a: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 силы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18025" y="5681663"/>
            <a:ext cx="1717675" cy="6524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Ножные</a:t>
            </a:r>
            <a:endParaRPr lang="ru-RU" sz="120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7007" y="1546953"/>
            <a:ext cx="1494756" cy="1121670"/>
          </a:xfrm>
          <a:prstGeom prst="rect">
            <a:avLst/>
          </a:prstGeom>
          <a:blipFill>
            <a:blip r:embed="rId3">
              <a:extLst/>
            </a:blip>
            <a:srcRect/>
            <a:stretch>
              <a:fillRect l="-5000" r="-5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оугольник 28"/>
          <p:cNvSpPr/>
          <p:nvPr/>
        </p:nvSpPr>
        <p:spPr>
          <a:xfrm>
            <a:off x="2099281" y="1569752"/>
            <a:ext cx="1598766" cy="1121670"/>
          </a:xfrm>
          <a:prstGeom prst="rect">
            <a:avLst/>
          </a:prstGeom>
          <a:blipFill>
            <a:blip r:embed="rId4">
              <a:extLst/>
            </a:blip>
            <a:srcRect/>
            <a:stretch>
              <a:fillRect l="-6218" t="-13000" r="1" b="-13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3698047" y="1546955"/>
            <a:ext cx="1638330" cy="1121670"/>
          </a:xfrm>
          <a:prstGeom prst="rect">
            <a:avLst/>
          </a:prstGeom>
          <a:blipFill dpi="0" rotWithShape="1">
            <a:blip r:embed="rId5">
              <a:extLst/>
            </a:blip>
            <a:srcRect/>
            <a:stretch>
              <a:fillRect t="-5607" b="-28393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рямоугольник 40"/>
          <p:cNvSpPr/>
          <p:nvPr/>
        </p:nvSpPr>
        <p:spPr>
          <a:xfrm>
            <a:off x="5379637" y="1546954"/>
            <a:ext cx="1547788" cy="1121669"/>
          </a:xfrm>
          <a:prstGeom prst="rect">
            <a:avLst/>
          </a:prstGeom>
          <a:blipFill dpi="0" rotWithShape="1">
            <a:blip r:embed="rId6">
              <a:extLst/>
            </a:blip>
            <a:srcRect/>
            <a:stretch>
              <a:fillRect l="2103" t="-2483" r="-2103" b="-8635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рямоугольник 42"/>
          <p:cNvSpPr/>
          <p:nvPr/>
        </p:nvSpPr>
        <p:spPr>
          <a:xfrm>
            <a:off x="7027923" y="1546955"/>
            <a:ext cx="1556225" cy="1121670"/>
          </a:xfrm>
          <a:prstGeom prst="rect">
            <a:avLst/>
          </a:prstGeom>
          <a:blipFill>
            <a:blip r:embed="rId7">
              <a:extLst/>
            </a:blip>
            <a:srcRect/>
            <a:stretch>
              <a:fillRect l="-5000" r="-5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Скругленный прямоугольник 45"/>
          <p:cNvSpPr/>
          <p:nvPr/>
        </p:nvSpPr>
        <p:spPr>
          <a:xfrm>
            <a:off x="5380038" y="2690813"/>
            <a:ext cx="1547812" cy="9318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56443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27863" y="2690813"/>
            <a:ext cx="1709737" cy="9191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 Р 56444 –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Тренажеры, имитирующие греблю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5007" y="4218842"/>
            <a:ext cx="1658116" cy="1337190"/>
          </a:xfrm>
          <a:prstGeom prst="rect">
            <a:avLst/>
          </a:prstGeom>
          <a:blipFill>
            <a:blip r:embed="rId8">
              <a:extLst/>
            </a:blip>
            <a:srcRect/>
            <a:stretch>
              <a:fillRect l="-3000" r="-3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оугольник 48"/>
          <p:cNvSpPr/>
          <p:nvPr/>
        </p:nvSpPr>
        <p:spPr>
          <a:xfrm>
            <a:off x="2732182" y="4231194"/>
            <a:ext cx="1556194" cy="1337191"/>
          </a:xfrm>
          <a:prstGeom prst="rect">
            <a:avLst/>
          </a:prstGeom>
          <a:blipFill>
            <a:blip r:embed="rId9">
              <a:extLst/>
            </a:blip>
            <a:srcRect/>
            <a:stretch>
              <a:fillRect t="-13000" b="-13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рямоугольник 49"/>
          <p:cNvSpPr/>
          <p:nvPr/>
        </p:nvSpPr>
        <p:spPr>
          <a:xfrm>
            <a:off x="4517212" y="4229786"/>
            <a:ext cx="1719120" cy="1326246"/>
          </a:xfrm>
          <a:prstGeom prst="rect">
            <a:avLst/>
          </a:prstGeom>
          <a:blipFill dpi="0" rotWithShape="1">
            <a:blip r:embed="rId10">
              <a:extLst/>
            </a:blip>
            <a:srcRect/>
            <a:stretch>
              <a:fillRect l="2103" t="-11247" r="-2103" b="-14753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Прямоугольник 50"/>
          <p:cNvSpPr/>
          <p:nvPr/>
        </p:nvSpPr>
        <p:spPr>
          <a:xfrm>
            <a:off x="6444208" y="4266341"/>
            <a:ext cx="1728702" cy="1326246"/>
          </a:xfrm>
          <a:prstGeom prst="rect">
            <a:avLst/>
          </a:prstGeom>
          <a:blipFill dpi="0" rotWithShape="1">
            <a:blip r:embed="rId11">
              <a:extLst/>
            </a:blip>
            <a:srcRect/>
            <a:stretch>
              <a:fillRect l="4206" t="741" r="116" b="-6865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Скругленный прямоугольник 51"/>
          <p:cNvSpPr/>
          <p:nvPr/>
        </p:nvSpPr>
        <p:spPr>
          <a:xfrm>
            <a:off x="6443663" y="5681663"/>
            <a:ext cx="1744662" cy="6524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Эллиптические</a:t>
            </a:r>
            <a:endParaRPr lang="ru-RU" sz="120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тренажеры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8388" y="1206500"/>
            <a:ext cx="4467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Вводятся в действие с 1 июля 2016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5663" y="3849688"/>
            <a:ext cx="49291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Вводятся в действие с 1 января 2017 г.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28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60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1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2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21319" y="4437768"/>
            <a:ext cx="8728075" cy="2001837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Детская спортивная площадка </a:t>
            </a:r>
            <a:r>
              <a:rPr lang="ru-RU" sz="1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специально оборудованная территория, предназначенная для сохранения и укрепление здоровья, развития психофизических способностей детей в процессе их осознанной двигательной активности, включающая оборудование и покрытие детской спортивной площадки»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ГОСТ Р 55677 - 2013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8132" y="332656"/>
            <a:ext cx="8377683" cy="17625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9569" tIns="49785" rIns="99569" bIns="497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борудования детских спортивных площадок</a:t>
            </a:r>
            <a:endParaRPr lang="ru-RU" alt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29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ПРИНЦИПЫ СТАНДАРТИЗАЦИИ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37" name="Прямоугольник 36"/>
          <p:cNvSpPr/>
          <p:nvPr/>
        </p:nvSpPr>
        <p:spPr>
          <a:xfrm>
            <a:off x="971550" y="1738313"/>
            <a:ext cx="7905750" cy="1655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обеспечение соответствия общих характеристик, правил и общих принципов, устанавливаемых в документах национальной системы стандартизации, современному уровню развития науки, техники и технологий, передовому отечественному и зарубежному опыту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7175" y="1738313"/>
            <a:ext cx="795338" cy="16557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50" y="4595019"/>
            <a:ext cx="790575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соответствие документов по стандартизации действующим на территории Российской Федерации техническим регламентам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175" y="4595019"/>
            <a:ext cx="795338" cy="6477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7" name="Picture 2" descr="http://www.iso.org/iso/ru/2012_iso-logo_pri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3557588"/>
            <a:ext cx="9144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https://www.cen.eu/Style%20Library/CENANDBOSSResponsive/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0563" y="3551238"/>
            <a:ext cx="10795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0" descr="https://pbs.twimg.com/profile_images/574936239398240256/ExVwnQj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588" y="3560763"/>
            <a:ext cx="866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74750" y="3586163"/>
            <a:ext cx="2168525" cy="839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Международная организация по стандартизации</a:t>
            </a:r>
          </a:p>
        </p:txBody>
      </p:sp>
      <p:sp>
        <p:nvSpPr>
          <p:cNvPr id="17421" name="Прямоугольник 3"/>
          <p:cNvSpPr>
            <a:spLocks noChangeArrowheads="1"/>
          </p:cNvSpPr>
          <p:nvPr/>
        </p:nvSpPr>
        <p:spPr bwMode="auto">
          <a:xfrm>
            <a:off x="4258618" y="3544888"/>
            <a:ext cx="3119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cs typeface="Arial" charset="0"/>
              </a:rPr>
              <a:t>Европейский </a:t>
            </a:r>
          </a:p>
          <a:p>
            <a:r>
              <a:rPr lang="ru-RU" b="1" dirty="0">
                <a:solidFill>
                  <a:schemeClr val="accent1"/>
                </a:solidFill>
                <a:cs typeface="Arial" charset="0"/>
              </a:rPr>
              <a:t>комитет по стандартизации</a:t>
            </a:r>
          </a:p>
        </p:txBody>
      </p:sp>
      <p:sp>
        <p:nvSpPr>
          <p:cNvPr id="17422" name="Прямоугольник 26"/>
          <p:cNvSpPr>
            <a:spLocks noChangeArrowheads="1"/>
          </p:cNvSpPr>
          <p:nvPr/>
        </p:nvSpPr>
        <p:spPr bwMode="auto">
          <a:xfrm>
            <a:off x="7091363" y="3544093"/>
            <a:ext cx="2052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cs typeface="Arial" charset="0"/>
              </a:rPr>
              <a:t>Немецкий</a:t>
            </a:r>
          </a:p>
          <a:p>
            <a:r>
              <a:rPr lang="ru-RU" b="1" dirty="0">
                <a:solidFill>
                  <a:schemeClr val="accent1"/>
                </a:solidFill>
                <a:cs typeface="Arial" charset="0"/>
              </a:rPr>
              <a:t>институт по стандартизации</a:t>
            </a:r>
          </a:p>
        </p:txBody>
      </p:sp>
      <p:pic>
        <p:nvPicPr>
          <p:cNvPr id="17423" name="Picture 17" descr="http://www.klerk.ru/img/pb/thumb550x550/LogoEVRAZES_4497.jpg"/>
          <p:cNvPicPr>
            <a:picLocks noChangeAspect="1" noChangeArrowheads="1"/>
          </p:cNvPicPr>
          <p:nvPr/>
        </p:nvPicPr>
        <p:blipFill>
          <a:blip r:embed="rId6"/>
          <a:srcRect r="50000"/>
          <a:stretch>
            <a:fillRect/>
          </a:stretch>
        </p:blipFill>
        <p:spPr bwMode="auto">
          <a:xfrm>
            <a:off x="5836766" y="5444331"/>
            <a:ext cx="15890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9" descr="http://unionalls.ru/images/thumb/d/d3/Gost.png/200px-Gos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5458619"/>
            <a:ext cx="13350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1" descr="http://m.lawmix.ru/images/data/gosts/1569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3275" y="5437981"/>
            <a:ext cx="8524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84300" y="5333206"/>
            <a:ext cx="1958975" cy="109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Национальные стандарты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60825" y="5434806"/>
            <a:ext cx="217011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Межгосудар-ственные стандарты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72337" y="5245893"/>
            <a:ext cx="1690688" cy="126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Технические регламенты Таможенного союза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9580" y="1076646"/>
            <a:ext cx="8417719" cy="480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     добровольность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применения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документов по стандартизации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4156" y="1076647"/>
            <a:ext cx="795337" cy="4801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1323975" y="5195888"/>
            <a:ext cx="7396163" cy="60483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55679 – 2013 Оборудование детских спортивных площадок.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при эксплуатации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17650" y="4310063"/>
            <a:ext cx="7602538" cy="81121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55678 – 2013 Оборудование детских спортивных площадок.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конструкции и методы испытаний спортивно-развивающего оборудования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7163" y="3435350"/>
            <a:ext cx="7543800" cy="82073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55677 – 2013 Оборудование детских спортивных площадок. Безопасность конструкции и методы испытаний. Общие требования безопасности</a:t>
            </a:r>
          </a:p>
        </p:txBody>
      </p:sp>
      <p:sp>
        <p:nvSpPr>
          <p:cNvPr id="4608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6087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113" y="76200"/>
            <a:ext cx="8243887" cy="123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2542" y="1808820"/>
            <a:ext cx="1567761" cy="1662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3893" y="1353494"/>
            <a:ext cx="1985735" cy="1727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104" y="1412842"/>
            <a:ext cx="1621745" cy="1752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15946" y="1887506"/>
            <a:ext cx="182143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85584" y="1425390"/>
            <a:ext cx="1985736" cy="1727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Дуга 1"/>
          <p:cNvSpPr/>
          <p:nvPr/>
        </p:nvSpPr>
        <p:spPr>
          <a:xfrm rot="2224817">
            <a:off x="-2221101" y="2827401"/>
            <a:ext cx="3445976" cy="3579461"/>
          </a:xfrm>
          <a:prstGeom prst="arc">
            <a:avLst>
              <a:gd name="adj1" fmla="val 16529970"/>
              <a:gd name="adj2" fmla="val 601062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8663" y="3471863"/>
            <a:ext cx="788987" cy="7493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00113" y="4281488"/>
            <a:ext cx="787400" cy="7493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9925" y="5065713"/>
            <a:ext cx="788988" cy="7493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0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7108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09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113" y="190500"/>
            <a:ext cx="8251825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БЕЗОПАСНОСТЬ ПРИ ЭКСПЛУАТАЦИИ</a:t>
            </a:r>
          </a:p>
        </p:txBody>
      </p:sp>
      <p:sp>
        <p:nvSpPr>
          <p:cNvPr id="47111" name="Прямоугольник 4"/>
          <p:cNvSpPr>
            <a:spLocks noChangeArrowheads="1"/>
          </p:cNvSpPr>
          <p:nvPr/>
        </p:nvSpPr>
        <p:spPr bwMode="auto">
          <a:xfrm>
            <a:off x="112713" y="1476375"/>
            <a:ext cx="8923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6600"/>
                </a:solidFill>
                <a:cs typeface="Arial" charset="0"/>
              </a:rPr>
              <a:t>ГОСТ Р 55679 – 2013 </a:t>
            </a:r>
            <a:r>
              <a:rPr lang="ru-RU" altLang="ru-RU">
                <a:solidFill>
                  <a:srgbClr val="003399"/>
                </a:solidFill>
                <a:cs typeface="Arial" charset="0"/>
              </a:rPr>
              <a:t>«</a:t>
            </a:r>
            <a:r>
              <a:rPr lang="ru-RU" altLang="ru-RU">
                <a:solidFill>
                  <a:schemeClr val="tx2"/>
                </a:solidFill>
                <a:cs typeface="Arial" charset="0"/>
              </a:rPr>
              <a:t>Оборудование детских спортивных площадок. Безопасность при эксплуатации</a:t>
            </a:r>
            <a:r>
              <a:rPr lang="ru-RU" altLang="ru-RU">
                <a:solidFill>
                  <a:srgbClr val="003399"/>
                </a:solidFill>
                <a:cs typeface="Arial" charset="0"/>
              </a:rPr>
              <a:t>»</a:t>
            </a:r>
          </a:p>
        </p:txBody>
      </p:sp>
      <p:sp>
        <p:nvSpPr>
          <p:cNvPr id="47112" name="Прямоугольник 10"/>
          <p:cNvSpPr>
            <a:spLocks noChangeArrowheads="1"/>
          </p:cNvSpPr>
          <p:nvPr/>
        </p:nvSpPr>
        <p:spPr bwMode="auto">
          <a:xfrm>
            <a:off x="155575" y="2719388"/>
            <a:ext cx="8737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500">
                <a:solidFill>
                  <a:schemeClr val="tx2"/>
                </a:solidFill>
                <a:cs typeface="Arial" charset="0"/>
              </a:rPr>
              <a:t>Паспорт,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500">
                <a:solidFill>
                  <a:schemeClr val="tx2"/>
                </a:solidFill>
                <a:cs typeface="Arial" charset="0"/>
              </a:rPr>
              <a:t>Инструкция по монтажу (ГОСТ Р 55679 – 2013),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500">
                <a:solidFill>
                  <a:schemeClr val="tx2"/>
                </a:solidFill>
                <a:cs typeface="Arial" charset="0"/>
              </a:rPr>
              <a:t>Инструкция по осмотру и проверке оборудования перед началом эксплуатации              (ГОСТ Р 55679 – 2013),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500">
                <a:solidFill>
                  <a:schemeClr val="tx2"/>
                </a:solidFill>
                <a:cs typeface="Arial" charset="0"/>
              </a:rPr>
              <a:t>Инструкция по осмотру, обслуживанию и ремонту оборудования                                       (ГОСТ Р 55679 – 2013).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075" y="4235450"/>
            <a:ext cx="8736013" cy="431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Контроль технического состояния оборудования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6375" y="2255838"/>
            <a:ext cx="8737600" cy="431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Документация, предоставляемая изготовителем: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115" name="Прямоугольник 16"/>
          <p:cNvSpPr>
            <a:spLocks noChangeArrowheads="1"/>
          </p:cNvSpPr>
          <p:nvPr/>
        </p:nvSpPr>
        <p:spPr bwMode="auto">
          <a:xfrm>
            <a:off x="206375" y="4721225"/>
            <a:ext cx="868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500">
                <a:solidFill>
                  <a:schemeClr val="tx2"/>
                </a:solidFill>
                <a:cs typeface="Arial" charset="0"/>
              </a:rPr>
              <a:t>Осмотр и проверка оборудования перед вводом в эксплуатацию,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500" b="1">
                <a:solidFill>
                  <a:schemeClr val="tx2"/>
                </a:solidFill>
                <a:cs typeface="Arial" charset="0"/>
              </a:rPr>
              <a:t>Регулярный визуальный осмотр (ежедневно) </a:t>
            </a:r>
            <a:r>
              <a:rPr lang="ru-RU" sz="1500">
                <a:solidFill>
                  <a:schemeClr val="tx2"/>
                </a:solidFill>
                <a:cs typeface="Arial" charset="0"/>
              </a:rPr>
              <a:t>– позволяет выявить очевидные неисправности, посторонние предметы,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500" b="1">
                <a:solidFill>
                  <a:schemeClr val="tx2"/>
                </a:solidFill>
                <a:cs typeface="Arial" charset="0"/>
              </a:rPr>
              <a:t>Функциональный осмотр (1 раз в 1–3 мес.) </a:t>
            </a:r>
            <a:r>
              <a:rPr lang="ru-RU" sz="1500">
                <a:solidFill>
                  <a:schemeClr val="tx2"/>
                </a:solidFill>
                <a:cs typeface="Arial" charset="0"/>
              </a:rPr>
              <a:t>– проверка исправности и устойчивости оборудования, износа элементов конструкции оборудования,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500" b="1">
                <a:solidFill>
                  <a:schemeClr val="tx2"/>
                </a:solidFill>
                <a:cs typeface="Arial" charset="0"/>
              </a:rPr>
              <a:t>Ежегодный основной осмотр (1 раз в 12 мес.) </a:t>
            </a:r>
            <a:r>
              <a:rPr lang="ru-RU" sz="1500">
                <a:solidFill>
                  <a:schemeClr val="tx2"/>
                </a:solidFill>
                <a:cs typeface="Arial" charset="0"/>
              </a:rPr>
              <a:t>– оценка соответствия технического состояния оборудования требованиям безопасности.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8132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113" y="57150"/>
            <a:ext cx="8251825" cy="1068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 ТЕХНИЧЕСКОГО СОСТОЯНИЯ ПО ГОСТ Р 55679-2013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4560" y="3826098"/>
            <a:ext cx="3159968" cy="576064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контроля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3936" y="1912565"/>
            <a:ext cx="2661217" cy="13056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Осмотр и проверка оборудования перед вводом в эксплуатацию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2" y="3322042"/>
            <a:ext cx="1813721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Регулярный визуальный осмотр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(ежедневно)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85167" y="5036889"/>
            <a:ext cx="2448272" cy="1287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Функциональный осмотр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 раз в 1–3 мес.)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3913" y="3322042"/>
            <a:ext cx="2160240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Ежегодный основной осмотр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 раз в 12 мес.)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227762" y="3897362"/>
            <a:ext cx="504825" cy="43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339974" y="3897362"/>
            <a:ext cx="576263" cy="43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329112" y="4545062"/>
            <a:ext cx="503238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4320380" y="3274269"/>
            <a:ext cx="50323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8337" y="1485950"/>
            <a:ext cx="2176462" cy="1223962"/>
          </a:xfrm>
          <a:prstGeom prst="roundRect">
            <a:avLst>
              <a:gd name="adj" fmla="val 4312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Осуществляет 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ЭКСПЛУАТАНТ (ВЛАДЕЛЕЦ)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64274" y="1485950"/>
            <a:ext cx="2268538" cy="1223962"/>
          </a:xfrm>
          <a:prstGeom prst="roundRect">
            <a:avLst>
              <a:gd name="adj" fmla="val 4312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Ежегодно составляют 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 </a:t>
            </a:r>
            <a:r>
              <a: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осмотра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4915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113" y="190500"/>
            <a:ext cx="8251825" cy="862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 ТЕХНИЧЕСКОГО СОСТОЯНИЯ ПО  ГОСТ Р 55679-2013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575" y="1367111"/>
            <a:ext cx="2160240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Регулярный визуальный осмотр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(ежедневно)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3761" y="3000375"/>
            <a:ext cx="2448272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Функциональный осмотр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 раз в 1–3 мес.)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575" y="4663378"/>
            <a:ext cx="2160240" cy="1550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Ежегодный основной осмотр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 раз в 12 мес.)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79912" y="1367111"/>
            <a:ext cx="3140156" cy="1584176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Позволяет выявить очевидные неисправности, посторонние предметы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24127" y="2996952"/>
            <a:ext cx="3312369" cy="1584176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Проверка исправности и устойчивости оборудования, износа элементов конструкции оборудования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79912" y="4668736"/>
            <a:ext cx="3140156" cy="1544643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 соответствия технического состояния оборудования требованиям безопасности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411413" y="1798638"/>
            <a:ext cx="1262062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67175" y="3429000"/>
            <a:ext cx="1484313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411413" y="5078413"/>
            <a:ext cx="1262062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0180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81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113" y="188913"/>
            <a:ext cx="8278812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ПРИМЕРЫ НЕИСПРАВНОСТЕЙ ПРИ ВИЗУАЛЬНОМ ОСМОТРЕ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3357563"/>
            <a:ext cx="2325688" cy="692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Повреждена сетка ворот, наличие опасных предметов на поверхности площадки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41613" y="3370263"/>
            <a:ext cx="1536700" cy="720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Опасные предметы в брусе бревна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5675" y="3357563"/>
            <a:ext cx="1638300" cy="692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Стол поврежден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9563" y="5699125"/>
            <a:ext cx="1873250" cy="663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Лопнул сварной шов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62238" y="5724525"/>
            <a:ext cx="1695450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Износ каната превышает допустимый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86300" y="5724525"/>
            <a:ext cx="1717675" cy="6873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Перекладина повреждена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40525" y="3370263"/>
            <a:ext cx="1757363" cy="692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Корзина повреждена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13574" y="5752217"/>
            <a:ext cx="1211264" cy="6873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Ограждение повреждено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3982" y="1792918"/>
            <a:ext cx="1999746" cy="1487809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 l="12761" t="-468" r="7143" b="216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2480918" y="1864926"/>
            <a:ext cx="1926829" cy="1420058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 l="1148" t="5985" r="2756" b="1285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869930"/>
              <a:satOff val="-100"/>
              <a:lumOff val="16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рямоугольник 33"/>
          <p:cNvSpPr/>
          <p:nvPr/>
        </p:nvSpPr>
        <p:spPr>
          <a:xfrm>
            <a:off x="4572000" y="1828922"/>
            <a:ext cx="1981925" cy="1492066"/>
          </a:xfrm>
          <a:prstGeom prst="rect">
            <a:avLst/>
          </a:prstGeom>
          <a:blipFill dpi="0" rotWithShape="1">
            <a:blip r:embed="rId5" cstate="print">
              <a:extLst/>
            </a:blip>
            <a:srcRect/>
            <a:stretch>
              <a:fillRect l="5290" t="7595" r="2340" b="1768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3739861"/>
              <a:satOff val="-201"/>
              <a:lumOff val="32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рямоугольник 35"/>
          <p:cNvSpPr/>
          <p:nvPr/>
        </p:nvSpPr>
        <p:spPr>
          <a:xfrm>
            <a:off x="6684231" y="1869183"/>
            <a:ext cx="1870052" cy="1411544"/>
          </a:xfrm>
          <a:prstGeom prst="rect">
            <a:avLst/>
          </a:prstGeom>
          <a:blipFill dpi="0" rotWithShape="1">
            <a:blip r:embed="rId6">
              <a:extLst/>
            </a:blip>
            <a:srcRect/>
            <a:stretch>
              <a:fillRect l="9859" t="2235" r="8355" b="614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5609791"/>
              <a:satOff val="-301"/>
              <a:lumOff val="48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309731" y="4238527"/>
            <a:ext cx="1628247" cy="1324371"/>
          </a:xfrm>
          <a:prstGeom prst="rect">
            <a:avLst/>
          </a:prstGeom>
          <a:blipFill dpi="0" rotWithShape="1">
            <a:blip r:embed="rId7">
              <a:extLst/>
            </a:blip>
            <a:srcRect/>
            <a:stretch>
              <a:fillRect l="30005" t="4365" r="32133" b="-9913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7479722"/>
              <a:satOff val="-402"/>
              <a:lumOff val="64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рямоугольник 37"/>
          <p:cNvSpPr/>
          <p:nvPr/>
        </p:nvSpPr>
        <p:spPr>
          <a:xfrm>
            <a:off x="2637931" y="4342611"/>
            <a:ext cx="1744694" cy="1157113"/>
          </a:xfrm>
          <a:prstGeom prst="rect">
            <a:avLst/>
          </a:prstGeom>
          <a:blipFill dpi="0" rotWithShape="1">
            <a:blip r:embed="rId8" cstate="print">
              <a:extLst/>
            </a:blip>
            <a:srcRect/>
            <a:stretch>
              <a:fillRect l="31291" t="-457" r="34091" b="-1920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9349653"/>
              <a:satOff val="-502"/>
              <a:lumOff val="81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рямоугольник 39"/>
          <p:cNvSpPr/>
          <p:nvPr/>
        </p:nvSpPr>
        <p:spPr>
          <a:xfrm>
            <a:off x="4917545" y="4268798"/>
            <a:ext cx="1290834" cy="1263828"/>
          </a:xfrm>
          <a:prstGeom prst="rect">
            <a:avLst/>
          </a:prstGeom>
          <a:blipFill dpi="0" rotWithShape="1">
            <a:blip r:embed="rId9" cstate="print">
              <a:extLst/>
            </a:blip>
            <a:srcRect/>
            <a:stretch>
              <a:fillRect l="18860" t="8115" r="16102" b="-185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1219583"/>
              <a:satOff val="-603"/>
              <a:lumOff val="97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рямоугольник 41"/>
          <p:cNvSpPr/>
          <p:nvPr/>
        </p:nvSpPr>
        <p:spPr>
          <a:xfrm>
            <a:off x="6740525" y="4343400"/>
            <a:ext cx="1814513" cy="1065213"/>
          </a:xfrm>
          <a:prstGeom prst="rect">
            <a:avLst/>
          </a:prstGeom>
          <a:blipFill>
            <a:blip r:embed="rId10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3089513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5913" y="4005263"/>
            <a:ext cx="8512175" cy="1958975"/>
          </a:xfrm>
          <a:prstGeom prst="roundRect">
            <a:avLst>
              <a:gd name="adj" fmla="val 39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1205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6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650" y="333375"/>
            <a:ext cx="8423275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ПРИМЕРЫ НЕИСПРАВНОСТЕЙ ПРИ ФУНКЦИОНАЛЬНОМ ОСМОТРЕ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5913" y="4005263"/>
            <a:ext cx="8512175" cy="431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Удовлетворительное состояние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5925" y="1555750"/>
            <a:ext cx="1284288" cy="8509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Износ звеньев превышает допустимый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62138" y="1555750"/>
            <a:ext cx="1406525" cy="873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Отсутствует болт с гайкой, лопнула скоба крепления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09950" y="1555750"/>
            <a:ext cx="1797050" cy="873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Износ покрытия превышает допустимый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54638" y="1566863"/>
            <a:ext cx="1393825" cy="8509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Нарушено крепление скобы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7845" y="4700090"/>
            <a:ext cx="1070978" cy="1080587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 l="12053" t="-282" r="34640" b="-16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599718" y="2502370"/>
            <a:ext cx="1284775" cy="1080587"/>
          </a:xfrm>
          <a:prstGeom prst="rect">
            <a:avLst/>
          </a:prstGeom>
          <a:blipFill dpi="0" rotWithShape="1">
            <a:blip r:embed="rId4" cstate="print">
              <a:extLst/>
            </a:blip>
            <a:srcRect/>
            <a:stretch>
              <a:fillRect l="9639" t="1480" r="42067" b="-2175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454390"/>
              <a:satOff val="-78"/>
              <a:lumOff val="12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2157413" y="4725988"/>
            <a:ext cx="1285875" cy="1079500"/>
          </a:xfrm>
          <a:prstGeom prst="rect">
            <a:avLst/>
          </a:prstGeom>
          <a:blipFill>
            <a:blip r:embed="rId5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5817561"/>
              <a:satOff val="-312"/>
              <a:lumOff val="50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оугольник 26"/>
          <p:cNvSpPr/>
          <p:nvPr/>
        </p:nvSpPr>
        <p:spPr>
          <a:xfrm>
            <a:off x="2097435" y="2495633"/>
            <a:ext cx="1284775" cy="1080587"/>
          </a:xfrm>
          <a:prstGeom prst="rect">
            <a:avLst/>
          </a:prstGeom>
          <a:blipFill>
            <a:blip r:embed="rId6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7271952"/>
              <a:satOff val="-391"/>
              <a:lumOff val="63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оугольник 28"/>
          <p:cNvSpPr/>
          <p:nvPr/>
        </p:nvSpPr>
        <p:spPr>
          <a:xfrm>
            <a:off x="3689759" y="4696144"/>
            <a:ext cx="1284775" cy="1080587"/>
          </a:xfrm>
          <a:prstGeom prst="rect">
            <a:avLst/>
          </a:prstGeom>
          <a:blipFill dpi="0" rotWithShape="1">
            <a:blip r:embed="rId7">
              <a:extLst/>
            </a:blip>
            <a:srcRect/>
            <a:stretch>
              <a:fillRect l="-587" t="18229" r="-1717" b="1145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2908781"/>
              <a:satOff val="-156"/>
              <a:lumOff val="25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рямоугольник 29"/>
          <p:cNvSpPr/>
          <p:nvPr/>
        </p:nvSpPr>
        <p:spPr>
          <a:xfrm>
            <a:off x="3629440" y="2495633"/>
            <a:ext cx="1284775" cy="1080587"/>
          </a:xfrm>
          <a:prstGeom prst="rect">
            <a:avLst/>
          </a:prstGeom>
          <a:blipFill dpi="0" rotWithShape="1">
            <a:blip r:embed="rId8">
              <a:extLst/>
            </a:blip>
            <a:srcRect/>
            <a:stretch>
              <a:fillRect l="1785" t="21754" r="-389" b="1851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4363171"/>
              <a:satOff val="-234"/>
              <a:lumOff val="37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5447780" y="4700090"/>
            <a:ext cx="1284775" cy="1080587"/>
          </a:xfrm>
          <a:prstGeom prst="rect">
            <a:avLst/>
          </a:prstGeom>
          <a:blipFill>
            <a:blip r:embed="rId9" cstate="print">
              <a:extLst/>
            </a:blip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8726342"/>
              <a:satOff val="-469"/>
              <a:lumOff val="75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рямоугольник 40"/>
          <p:cNvSpPr/>
          <p:nvPr/>
        </p:nvSpPr>
        <p:spPr>
          <a:xfrm>
            <a:off x="5369403" y="2498178"/>
            <a:ext cx="1284775" cy="1080587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3707" t="-6099" r="3771" b="-771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0180733"/>
              <a:satOff val="-547"/>
              <a:lumOff val="883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рямоугольник 42"/>
          <p:cNvSpPr/>
          <p:nvPr/>
        </p:nvSpPr>
        <p:spPr>
          <a:xfrm>
            <a:off x="7066597" y="4725614"/>
            <a:ext cx="1284775" cy="1080587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19277" t="2895" r="23217" b="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1635123"/>
              <a:satOff val="-625"/>
              <a:lumOff val="10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7006277" y="2495632"/>
            <a:ext cx="1284775" cy="1080587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22983" t="75" r="14581" b="-599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3089513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Скругленный прямоугольник 44"/>
          <p:cNvSpPr/>
          <p:nvPr/>
        </p:nvSpPr>
        <p:spPr>
          <a:xfrm>
            <a:off x="6865938" y="1543050"/>
            <a:ext cx="1800225" cy="873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Лопнул сварной шов крепления каната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2228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29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47800" y="2708275"/>
            <a:ext cx="6248400" cy="1331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6600"/>
                </a:solidFill>
              </a:rPr>
              <a:t>БЕЗОПАСНОСТЬ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ОБЪЕКТОВ СПОРТА</a:t>
            </a:r>
            <a:endParaRPr lang="ru-RU" alt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" name="Picture 2" descr="C:\Users\user\Desktop\загруженное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55575" y="3861048"/>
            <a:ext cx="2960336" cy="196996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8" name="Picture 3" descr="C:\Users\user\Desktop\images (4)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065729" y="4581128"/>
            <a:ext cx="2988332" cy="191997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" name="Picture 4" descr="C:\Users\user\Desktop\images (5)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117958" y="3840658"/>
            <a:ext cx="2990087" cy="196460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" name="Picture 5" descr="C:\Users\user\Desktop\images (6)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4240" y="982523"/>
            <a:ext cx="3001489" cy="199735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1" name="Picture 7" descr="C:\Users\user\Desktop\загруженное (1)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6153429" y="1012509"/>
            <a:ext cx="2841796" cy="190835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" name="Picture 8" descr="C:\Users\user\Desktop\загруженное (2).jpg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3155477" y="332656"/>
            <a:ext cx="2833046" cy="195151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36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3252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3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600" y="95250"/>
            <a:ext cx="8280400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БЕЗОПАСНОСТЬ ОБЪЕКТОВ СПОРТА</a:t>
            </a:r>
          </a:p>
        </p:txBody>
      </p:sp>
      <p:sp>
        <p:nvSpPr>
          <p:cNvPr id="53255" name="TextBox 13"/>
          <p:cNvSpPr txBox="1">
            <a:spLocks noChangeArrowheads="1"/>
          </p:cNvSpPr>
          <p:nvPr/>
        </p:nvSpPr>
        <p:spPr bwMode="auto">
          <a:xfrm>
            <a:off x="0" y="9477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Федеральный закон от 23.07.2013 </a:t>
            </a:r>
            <a:r>
              <a:rPr lang="en-US" altLang="ru-RU" b="1" dirty="0" smtClean="0">
                <a:solidFill>
                  <a:srgbClr val="FF0000"/>
                </a:solidFill>
                <a:cs typeface="Arial" charset="0"/>
              </a:rPr>
              <a:t>N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192-ФЗ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«О внесении изменений в отдельные законодательные акты РФ в связи с обеспечением общественного порядка и общественной безопасности при проведении официальных спортивных соревнований»</a:t>
            </a: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80996" y="3721378"/>
            <a:ext cx="778432" cy="103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38" y="2251075"/>
            <a:ext cx="3779837" cy="160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Нарушение правил обеспечения безопасности при проведении официальных спортивных соревнований</a:t>
            </a:r>
            <a:endParaRPr lang="ru-RU" sz="1600" b="1" dirty="0">
              <a:solidFill>
                <a:sysClr val="window" lastClr="FFFFF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282127" y="3726935"/>
            <a:ext cx="768909" cy="103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29088" y="2251075"/>
            <a:ext cx="4810125" cy="160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Использование объекта спорта, сведения о котором отсутствуют во Всероссийском реестре объектов спорта, для проведения официальных физкультурных и спортивных мероприятий</a:t>
            </a:r>
            <a:endParaRPr lang="ru-RU" sz="1600" b="1" dirty="0">
              <a:solidFill>
                <a:sysClr val="window" lastClr="FFFF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46490" y="4629707"/>
            <a:ext cx="5832648" cy="180989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штраф в размере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50000 до 300000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приостановление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срок до 90 суток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37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427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77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3600" y="95250"/>
            <a:ext cx="8280400" cy="83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БЕЗОПАСНОСТЬ ОБЪЕКТОВ СПОРТА</a:t>
            </a:r>
          </a:p>
        </p:txBody>
      </p:sp>
      <p:sp>
        <p:nvSpPr>
          <p:cNvPr id="54279" name="TextBox 13"/>
          <p:cNvSpPr txBox="1">
            <a:spLocks noChangeArrowheads="1"/>
          </p:cNvSpPr>
          <p:nvPr/>
        </p:nvSpPr>
        <p:spPr bwMode="auto">
          <a:xfrm>
            <a:off x="0" y="1125538"/>
            <a:ext cx="89709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6600"/>
                </a:solidFill>
                <a:cs typeface="Arial" charset="0"/>
              </a:rPr>
              <a:t>ГОСТ Р 55529 – 2013 </a:t>
            </a:r>
            <a:r>
              <a:rPr lang="ru-RU" altLang="ru-RU" sz="2000" dirty="0">
                <a:solidFill>
                  <a:srgbClr val="003399"/>
                </a:solidFill>
                <a:cs typeface="Arial" charset="0"/>
              </a:rPr>
              <a:t>«Объекты спорта. Требования безопасности при проведении спортивных и физкультурных мероприятий. Методы испытаний»</a:t>
            </a:r>
          </a:p>
          <a:p>
            <a:pPr algn="ctr"/>
            <a:endParaRPr lang="ru-RU" altLang="ru-RU" sz="1400" dirty="0">
              <a:solidFill>
                <a:srgbClr val="003399"/>
              </a:solidFill>
              <a:cs typeface="Arial" charset="0"/>
            </a:endParaRPr>
          </a:p>
          <a:p>
            <a:pPr algn="ctr"/>
            <a:r>
              <a:rPr lang="ru-RU" altLang="ru-RU" sz="1400" b="1" dirty="0">
                <a:solidFill>
                  <a:srgbClr val="003399"/>
                </a:solidFill>
                <a:cs typeface="Arial" charset="0"/>
              </a:rPr>
              <a:t>Устанавливает требования безопасности и методы испытаний:</a:t>
            </a:r>
          </a:p>
        </p:txBody>
      </p:sp>
      <p:pic>
        <p:nvPicPr>
          <p:cNvPr id="54280" name="Picture 3" descr="C:\Users\user\Desktop\bb5914365dc8e579c5a90c499ae29f7e.jpg"/>
          <p:cNvPicPr>
            <a:picLocks noChangeAspect="1" noChangeArrowheads="1"/>
          </p:cNvPicPr>
          <p:nvPr/>
        </p:nvPicPr>
        <p:blipFill>
          <a:blip r:embed="rId3"/>
          <a:srcRect l="10957" t="21971" r="11215" b="21747"/>
          <a:stretch>
            <a:fillRect/>
          </a:stretch>
        </p:blipFill>
        <p:spPr bwMode="auto">
          <a:xfrm>
            <a:off x="122238" y="2187660"/>
            <a:ext cx="9039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Box 11"/>
          <p:cNvSpPr txBox="1">
            <a:spLocks noChangeArrowheads="1"/>
          </p:cNvSpPr>
          <p:nvPr/>
        </p:nvSpPr>
        <p:spPr bwMode="auto">
          <a:xfrm>
            <a:off x="3530600" y="3027363"/>
            <a:ext cx="222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cs typeface="Arial" charset="0"/>
              </a:rPr>
              <a:t>Физкультурно-оздоровительные комплексы</a:t>
            </a:r>
          </a:p>
        </p:txBody>
      </p:sp>
      <p:sp>
        <p:nvSpPr>
          <p:cNvPr id="54282" name="TextBox 13"/>
          <p:cNvSpPr txBox="1">
            <a:spLocks noChangeArrowheads="1"/>
          </p:cNvSpPr>
          <p:nvPr/>
        </p:nvSpPr>
        <p:spPr bwMode="auto">
          <a:xfrm>
            <a:off x="5003800" y="4821238"/>
            <a:ext cx="2263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cs typeface="Arial" charset="0"/>
              </a:rPr>
              <a:t>Бассейны плавательные крытые</a:t>
            </a:r>
          </a:p>
        </p:txBody>
      </p:sp>
      <p:sp>
        <p:nvSpPr>
          <p:cNvPr id="54283" name="TextBox 14"/>
          <p:cNvSpPr txBox="1">
            <a:spLocks noChangeArrowheads="1"/>
          </p:cNvSpPr>
          <p:nvPr/>
        </p:nvSpPr>
        <p:spPr bwMode="auto">
          <a:xfrm>
            <a:off x="6580188" y="3149600"/>
            <a:ext cx="2201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cs typeface="Arial" charset="0"/>
              </a:rPr>
              <a:t>Ледовые</a:t>
            </a:r>
          </a:p>
          <a:p>
            <a:pPr algn="ctr"/>
            <a:r>
              <a:rPr lang="ru-RU" altLang="ru-RU" sz="1600" b="1">
                <a:cs typeface="Arial" charset="0"/>
              </a:rPr>
              <a:t>арены</a:t>
            </a:r>
          </a:p>
        </p:txBody>
      </p:sp>
      <p:sp>
        <p:nvSpPr>
          <p:cNvPr id="54284" name="TextBox 15"/>
          <p:cNvSpPr txBox="1">
            <a:spLocks noChangeArrowheads="1"/>
          </p:cNvSpPr>
          <p:nvPr/>
        </p:nvSpPr>
        <p:spPr bwMode="auto">
          <a:xfrm>
            <a:off x="2060575" y="4945063"/>
            <a:ext cx="2203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cs typeface="Arial" charset="0"/>
              </a:rPr>
              <a:t>Лыжно-спортивные комплексы</a:t>
            </a:r>
          </a:p>
        </p:txBody>
      </p:sp>
      <p:sp>
        <p:nvSpPr>
          <p:cNvPr id="54285" name="TextBox 16"/>
          <p:cNvSpPr txBox="1">
            <a:spLocks noChangeArrowheads="1"/>
          </p:cNvSpPr>
          <p:nvPr/>
        </p:nvSpPr>
        <p:spPr bwMode="auto">
          <a:xfrm>
            <a:off x="523875" y="3149600"/>
            <a:ext cx="2203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cs typeface="Arial" charset="0"/>
              </a:rPr>
              <a:t>Спортивные площадки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38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5300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01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401"/>
            <a:ext cx="8900419" cy="1955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ОБЪЕКТЫ СПОРТА.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 БЕЗОПАСНОСТИ К СПОРТИВНЫМ ЗАЛАМ ПО </a:t>
            </a: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ГОСТ Р 55529-2013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38413" y="5745163"/>
            <a:ext cx="6497637" cy="5921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освещенность (300 – 400) лк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защищенность светильника от удара мячом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700338" y="1824038"/>
            <a:ext cx="6335712" cy="625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165100" defTabSz="995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в зависимости от вида проводимых занятий</a:t>
            </a:r>
          </a:p>
          <a:p>
            <a:pPr marL="165100" defTabSz="995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(для универсальных залов учитывают максимальные требования) 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408488" y="4459288"/>
            <a:ext cx="4627562" cy="8048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время реверберации звука не более 1,5 с 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звуковое давление (50 – 80) дБ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уровень звука не более 60 дБА</a:t>
            </a:r>
          </a:p>
        </p:txBody>
      </p:sp>
      <p:sp>
        <p:nvSpPr>
          <p:cNvPr id="55306" name="Скругленный прямоугольник 16"/>
          <p:cNvSpPr>
            <a:spLocks noChangeArrowheads="1"/>
          </p:cNvSpPr>
          <p:nvPr/>
        </p:nvSpPr>
        <p:spPr bwMode="auto">
          <a:xfrm>
            <a:off x="2865438" y="4459288"/>
            <a:ext cx="1706562" cy="8048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defTabSz="995363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Акустические требования</a:t>
            </a:r>
          </a:p>
        </p:txBody>
      </p:sp>
      <p:sp>
        <p:nvSpPr>
          <p:cNvPr id="55307" name="Скругленный прямоугольник 17"/>
          <p:cNvSpPr>
            <a:spLocks noChangeArrowheads="1"/>
          </p:cNvSpPr>
          <p:nvPr/>
        </p:nvSpPr>
        <p:spPr bwMode="auto">
          <a:xfrm>
            <a:off x="155575" y="5745163"/>
            <a:ext cx="2540000" cy="5921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defTabSz="995363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Требования к освещению</a:t>
            </a:r>
          </a:p>
        </p:txBody>
      </p:sp>
      <p:pic>
        <p:nvPicPr>
          <p:cNvPr id="28" name="Picture 13" descr="C:\Users\user\Desktop\images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981637" y="2773883"/>
            <a:ext cx="2121508" cy="12650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5309" name="Скругленный прямоугольник 1"/>
          <p:cNvSpPr>
            <a:spLocks noChangeArrowheads="1"/>
          </p:cNvSpPr>
          <p:nvPr/>
        </p:nvSpPr>
        <p:spPr bwMode="auto">
          <a:xfrm>
            <a:off x="155575" y="1801813"/>
            <a:ext cx="2687638" cy="6477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defTabSz="995363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Требования к размерам и разметке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714500" y="2773363"/>
            <a:ext cx="5346700" cy="1265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однородность, отсутствие видимых дефектов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поглощение удара в любой точке (25 – 75)%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величина вертикальной деформации не более 5 мм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скольжение в любой точке (80 – 110) ед.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latin typeface="+mn-lt"/>
              </a:rPr>
              <a:t>отскок мяча в любой точке не менее 90% </a:t>
            </a:r>
          </a:p>
        </p:txBody>
      </p:sp>
      <p:sp>
        <p:nvSpPr>
          <p:cNvPr id="55311" name="Скругленный прямоугольник 14"/>
          <p:cNvSpPr>
            <a:spLocks noChangeArrowheads="1"/>
          </p:cNvSpPr>
          <p:nvPr/>
        </p:nvSpPr>
        <p:spPr bwMode="auto">
          <a:xfrm>
            <a:off x="182563" y="2781300"/>
            <a:ext cx="1728787" cy="12509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defTabSz="995363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Требования к покрытию</a:t>
            </a:r>
          </a:p>
        </p:txBody>
      </p:sp>
      <p:pic>
        <p:nvPicPr>
          <p:cNvPr id="32" name="Picture 15" descr="C:\Users\user\Desktop\images (2)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61023" y="4293096"/>
            <a:ext cx="2727960" cy="11366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39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ПРИНЦИПЫ СТАНДАРТИЗАЦИИ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8" name="Прямоугольник 27"/>
          <p:cNvSpPr/>
          <p:nvPr/>
        </p:nvSpPr>
        <p:spPr>
          <a:xfrm>
            <a:off x="995363" y="1125538"/>
            <a:ext cx="790575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открытость разработки документов национальной системы стандартизации, обеспечение участия в разработке таких документов всех заинтересованных лиц, достижение консенсуса при разработке национальных стандартов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0988" y="1125538"/>
            <a:ext cx="795337" cy="10795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8440" name="Группа 4"/>
          <p:cNvGrpSpPr>
            <a:grpSpLocks/>
          </p:cNvGrpSpPr>
          <p:nvPr/>
        </p:nvGrpSpPr>
        <p:grpSpPr bwMode="auto">
          <a:xfrm>
            <a:off x="2432050" y="4020542"/>
            <a:ext cx="4279900" cy="2203450"/>
            <a:chOff x="2228850" y="3977203"/>
            <a:chExt cx="4686300" cy="2390775"/>
          </a:xfrm>
        </p:grpSpPr>
        <p:pic>
          <p:nvPicPr>
            <p:cNvPr id="1845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8850" y="3977203"/>
              <a:ext cx="468630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500733" y="6237071"/>
              <a:ext cx="215542" cy="13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441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538" y="2997200"/>
            <a:ext cx="7905750" cy="1073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Технический комитет по стандартизации № 444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«Спортивные и туристские изделия, оборудование, инвентарь, физкультурные и спортивные услуги»</a:t>
            </a:r>
          </a:p>
        </p:txBody>
      </p:sp>
      <p:pic>
        <p:nvPicPr>
          <p:cNvPr id="18445" name="Picture 10" descr="http://www.mordovia-sport.ru/img/banner1.jpg"/>
          <p:cNvPicPr>
            <a:picLocks noChangeAspect="1" noChangeArrowheads="1"/>
          </p:cNvPicPr>
          <p:nvPr/>
        </p:nvPicPr>
        <p:blipFill>
          <a:blip r:embed="rId4"/>
          <a:srcRect t="3401" b="26762"/>
          <a:stretch>
            <a:fillRect/>
          </a:stretch>
        </p:blipFill>
        <p:spPr bwMode="auto">
          <a:xfrm>
            <a:off x="358775" y="2370138"/>
            <a:ext cx="9874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47750" y="2514600"/>
            <a:ext cx="7488238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спорта Российской Федерации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07975" y="4005263"/>
            <a:ext cx="1752600" cy="863600"/>
          </a:xfrm>
          <a:prstGeom prst="wedgeRectCallout">
            <a:avLst>
              <a:gd name="adj1" fmla="val 78957"/>
              <a:gd name="adj2" fmla="val 8982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Определяет объекты стандартизации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07975" y="5300663"/>
            <a:ext cx="1752600" cy="1066800"/>
          </a:xfrm>
          <a:prstGeom prst="wedgeRectCallout">
            <a:avLst>
              <a:gd name="adj1" fmla="val 81995"/>
              <a:gd name="adj2" fmla="val -5077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Проводит публичное обсуждение проектов ГОСТ Р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7113588" y="4005263"/>
            <a:ext cx="1752600" cy="863600"/>
          </a:xfrm>
          <a:prstGeom prst="wedgeRectCallout">
            <a:avLst>
              <a:gd name="adj1" fmla="val -82124"/>
              <a:gd name="adj2" fmla="val 8572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Проводит экспертизу проектов ГОСТ Р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8513" y="5157192"/>
            <a:ext cx="1752600" cy="1066800"/>
          </a:xfrm>
          <a:prstGeom prst="wedgeRectCallout">
            <a:avLst>
              <a:gd name="adj1" fmla="val -83866"/>
              <a:gd name="adj2" fmla="val -338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Рекомендует проекты ГОСТ Р к утверждению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56324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5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825" y="620713"/>
            <a:ext cx="88931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ОБЪЕКТЫ СПОРТА.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 БЕЗОПАСНОСТИ К СПОРТИВНЫМ ЗАЛАМ ПО ГОСТ Р 55529-2013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50825" y="2105025"/>
            <a:ext cx="8670925" cy="42624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ворот для мини-футбола и гандбола к горизонтальной нагрузке 1100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крепления кольца баскетбольного щита к вертикальной нагрузке 1000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креплений волейбольных стоек (прогиб не более 80 мм) к горизонтальной нагрузке 1440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креплений теннисных стоек к горизонтальной нагрузке 2290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перекладины турника к горизонтальной нагрузке 3800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прогиб турника не более 100 мм при вертикальной нагрузке 2000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прогиб жердей гимнастических брусьев не более 100 мм при вертикальной нагрузке 1350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прочность и устойчивость гимнастических колец к нагрузке 4530 Н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гимнастического коня к нагрузке равной 20% собственного веса</a:t>
            </a:r>
          </a:p>
          <a:p>
            <a:pPr marL="450850" indent="-285750" defTabSz="99536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3399"/>
                </a:solidFill>
                <a:latin typeface="+mn-lt"/>
              </a:rPr>
              <a:t>устойчивость закрепления шведской стенки к горизонтальной нагрузке 900 Н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 rot="5400000">
            <a:off x="4299183" y="-2561763"/>
            <a:ext cx="574948" cy="8670276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Требования к креплению оборудования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40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6" name="Прямоугольник 15"/>
          <p:cNvSpPr/>
          <p:nvPr/>
        </p:nvSpPr>
        <p:spPr>
          <a:xfrm>
            <a:off x="755650" y="506413"/>
            <a:ext cx="8358188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БЕЗОПАСНОСТЬ СПОРТИВНЫХ СООРУЖЕНИЙ ОБРАЗОВАТЕЛЬНЫХ ОРГАНИЗАЦИЙ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Скругленный прямоугольник 1"/>
          <p:cNvSpPr>
            <a:spLocks noChangeArrowheads="1"/>
          </p:cNvSpPr>
          <p:nvPr/>
        </p:nvSpPr>
        <p:spPr bwMode="auto">
          <a:xfrm>
            <a:off x="169863" y="2176463"/>
            <a:ext cx="8736012" cy="422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defTabSz="995363"/>
            <a:r>
              <a:rPr lang="ru-RU" altLang="ru-RU" sz="2400" b="1">
                <a:solidFill>
                  <a:schemeClr val="bg1"/>
                </a:solidFill>
                <a:cs typeface="Arial" charset="0"/>
              </a:rPr>
              <a:t>Область применения</a:t>
            </a:r>
          </a:p>
        </p:txBody>
      </p:sp>
      <p:sp>
        <p:nvSpPr>
          <p:cNvPr id="57350" name="Скругленный прямоугольник 1"/>
          <p:cNvSpPr>
            <a:spLocks noChangeArrowheads="1"/>
          </p:cNvSpPr>
          <p:nvPr/>
        </p:nvSpPr>
        <p:spPr bwMode="auto">
          <a:xfrm>
            <a:off x="127000" y="4094163"/>
            <a:ext cx="8737600" cy="4206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defTabSz="995363"/>
            <a:r>
              <a:rPr lang="ru-RU" altLang="ru-RU" sz="2400" b="1">
                <a:solidFill>
                  <a:schemeClr val="bg1"/>
                </a:solidFill>
                <a:cs typeface="Arial" charset="0"/>
              </a:rPr>
              <a:t>Устанавливает</a:t>
            </a:r>
          </a:p>
        </p:txBody>
      </p:sp>
      <p:sp>
        <p:nvSpPr>
          <p:cNvPr id="57351" name="Прямоугольник 2"/>
          <p:cNvSpPr>
            <a:spLocks noChangeArrowheads="1"/>
          </p:cNvSpPr>
          <p:nvPr/>
        </p:nvSpPr>
        <p:spPr bwMode="auto">
          <a:xfrm>
            <a:off x="111125" y="1465263"/>
            <a:ext cx="8794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ГОСТ Р 56199 – 2014 «Объекты спорта. Требования безопасности на спортивных сооружениях образовательных организаций»</a:t>
            </a:r>
          </a:p>
          <a:p>
            <a:endParaRPr lang="ru-RU" alt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7352" name="Прямоугольник 3"/>
          <p:cNvSpPr>
            <a:spLocks noChangeArrowheads="1"/>
          </p:cNvSpPr>
          <p:nvPr/>
        </p:nvSpPr>
        <p:spPr bwMode="auto">
          <a:xfrm>
            <a:off x="169863" y="2598738"/>
            <a:ext cx="87360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chemeClr val="tx2"/>
                </a:solidFill>
                <a:cs typeface="Arial" charset="0"/>
              </a:rPr>
              <a:t>Открытые спортивные сооружения при образовательных организациях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chemeClr val="tx2"/>
                </a:solidFill>
                <a:cs typeface="Arial" charset="0"/>
              </a:rPr>
              <a:t>Закрытые спортивные сооружения при образовательных организациях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chemeClr val="tx2"/>
                </a:solidFill>
                <a:cs typeface="Arial" charset="0"/>
              </a:rPr>
              <a:t>Бассейны при образовательных организациях </a:t>
            </a:r>
          </a:p>
        </p:txBody>
      </p:sp>
      <p:sp>
        <p:nvSpPr>
          <p:cNvPr id="57353" name="Прямоугольник 4"/>
          <p:cNvSpPr>
            <a:spLocks noChangeArrowheads="1"/>
          </p:cNvSpPr>
          <p:nvPr/>
        </p:nvSpPr>
        <p:spPr bwMode="auto">
          <a:xfrm>
            <a:off x="163513" y="4518025"/>
            <a:ext cx="87423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Требования к спортивным и игровым покрытиям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Требования безопасности игрового спортивного оборудования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Требования безопасности гимнастического оборудования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Требования безопасности открытых спортивных сооружений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Требования безопасности закрытых спортивных сооружений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Требования безопасности плавательных бассейнов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  <a:cs typeface="Arial" charset="0"/>
              </a:rPr>
              <a:t>Методы испытаний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6" name="Прямоугольник 15"/>
          <p:cNvSpPr/>
          <p:nvPr/>
        </p:nvSpPr>
        <p:spPr>
          <a:xfrm>
            <a:off x="755650" y="506413"/>
            <a:ext cx="8358188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ДОБРОВОЛЬНАЯ СЕРТИФИКАЦИЯ ОБЪЕКТОВ 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5913" y="2413000"/>
            <a:ext cx="8512175" cy="3671888"/>
          </a:xfrm>
          <a:prstGeom prst="rightArrow">
            <a:avLst>
              <a:gd name="adj1" fmla="val 50000"/>
              <a:gd name="adj2" fmla="val 5544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450" y="2962275"/>
            <a:ext cx="2103438" cy="1439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Заявка на сертификацию объекта спорта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95550" y="2987675"/>
            <a:ext cx="1800225" cy="1439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Комплект документов на объект спорта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71975" y="2987675"/>
            <a:ext cx="1704975" cy="14398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Испытания объекта спорта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325" y="2962275"/>
            <a:ext cx="1879600" cy="14652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Сертификат соответствия на объект спорта</a:t>
            </a:r>
          </a:p>
        </p:txBody>
      </p:sp>
      <p:sp>
        <p:nvSpPr>
          <p:cNvPr id="58378" name="Прямоугольник 20"/>
          <p:cNvSpPr>
            <a:spLocks noChangeArrowheads="1"/>
          </p:cNvSpPr>
          <p:nvPr/>
        </p:nvSpPr>
        <p:spPr bwMode="auto">
          <a:xfrm>
            <a:off x="523875" y="1557338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  <a:cs typeface="Arial" charset="0"/>
              </a:rPr>
              <a:t>Алгоритм проведения работ по сертификации</a:t>
            </a:r>
          </a:p>
        </p:txBody>
      </p: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385763" y="4573588"/>
            <a:ext cx="201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charset="0"/>
              </a:rPr>
              <a:t>ЗАЯВИТЕЛЬ</a:t>
            </a:r>
          </a:p>
        </p:txBody>
      </p:sp>
      <p:sp>
        <p:nvSpPr>
          <p:cNvPr id="58380" name="TextBox 21"/>
          <p:cNvSpPr txBox="1">
            <a:spLocks noChangeArrowheads="1"/>
          </p:cNvSpPr>
          <p:nvPr/>
        </p:nvSpPr>
        <p:spPr bwMode="auto">
          <a:xfrm>
            <a:off x="2495550" y="4579938"/>
            <a:ext cx="185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cs typeface="Arial" charset="0"/>
              </a:rPr>
              <a:t>ЗАЯВИТЕЛЬ</a:t>
            </a:r>
          </a:p>
        </p:txBody>
      </p:sp>
      <p:sp>
        <p:nvSpPr>
          <p:cNvPr id="58381" name="TextBox 22"/>
          <p:cNvSpPr txBox="1">
            <a:spLocks noChangeArrowheads="1"/>
          </p:cNvSpPr>
          <p:nvPr/>
        </p:nvSpPr>
        <p:spPr bwMode="auto">
          <a:xfrm>
            <a:off x="4219575" y="4456113"/>
            <a:ext cx="20875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cs typeface="Arial" charset="0"/>
              </a:rPr>
              <a:t>ИСПЫТАТЕЛЬНАЯ ЛАБОРАТОРИЯ</a:t>
            </a:r>
          </a:p>
        </p:txBody>
      </p:sp>
      <p:sp>
        <p:nvSpPr>
          <p:cNvPr id="58382" name="TextBox 23"/>
          <p:cNvSpPr txBox="1">
            <a:spLocks noChangeArrowheads="1"/>
          </p:cNvSpPr>
          <p:nvPr/>
        </p:nvSpPr>
        <p:spPr bwMode="auto">
          <a:xfrm>
            <a:off x="6130925" y="4456113"/>
            <a:ext cx="2089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cs typeface="Arial" charset="0"/>
              </a:rPr>
              <a:t>ОРГАН ПО СЕРТИФИКАЦИИ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6" name="Прямоугольник 15"/>
          <p:cNvSpPr/>
          <p:nvPr/>
        </p:nvSpPr>
        <p:spPr>
          <a:xfrm>
            <a:off x="900113" y="188913"/>
            <a:ext cx="8356600" cy="1050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ВНЕСЕНИЕ </a:t>
            </a:r>
            <a:r>
              <a:rPr lang="ru-RU" altLang="ru-RU"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 ВСЕРОССИЙСКИЙ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ОБЪЕКТОВ 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TextBox 21"/>
          <p:cNvSpPr txBox="1">
            <a:spLocks noChangeArrowheads="1"/>
          </p:cNvSpPr>
          <p:nvPr/>
        </p:nvSpPr>
        <p:spPr bwMode="auto">
          <a:xfrm>
            <a:off x="-319088" y="2895600"/>
            <a:ext cx="1874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заявитель</a:t>
            </a:r>
          </a:p>
        </p:txBody>
      </p:sp>
      <p:sp>
        <p:nvSpPr>
          <p:cNvPr id="59398" name="TextBox 22"/>
          <p:cNvSpPr txBox="1">
            <a:spLocks noChangeArrowheads="1"/>
          </p:cNvSpPr>
          <p:nvPr/>
        </p:nvSpPr>
        <p:spPr bwMode="auto">
          <a:xfrm>
            <a:off x="1458913" y="2895600"/>
            <a:ext cx="187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заявитель</a:t>
            </a:r>
          </a:p>
        </p:txBody>
      </p:sp>
      <p:sp>
        <p:nvSpPr>
          <p:cNvPr id="59399" name="TextBox 24"/>
          <p:cNvSpPr txBox="1">
            <a:spLocks noChangeArrowheads="1"/>
          </p:cNvSpPr>
          <p:nvPr/>
        </p:nvSpPr>
        <p:spPr bwMode="auto">
          <a:xfrm>
            <a:off x="5059363" y="2895600"/>
            <a:ext cx="2008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орган по сертификации</a:t>
            </a:r>
          </a:p>
        </p:txBody>
      </p:sp>
      <p:pic>
        <p:nvPicPr>
          <p:cNvPr id="29" name="Picture 7" descr="C:\Users\user\Desktop\загруженное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588224" y="967588"/>
            <a:ext cx="2312888" cy="1387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9401" name="Прямоугольник 3"/>
          <p:cNvSpPr>
            <a:spLocks noChangeArrowheads="1"/>
          </p:cNvSpPr>
          <p:nvPr/>
        </p:nvSpPr>
        <p:spPr bwMode="auto">
          <a:xfrm>
            <a:off x="260350" y="1333500"/>
            <a:ext cx="5575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FF6600"/>
                </a:solidFill>
                <a:cs typeface="Arial" charset="0"/>
              </a:rPr>
              <a:t>(в соответствии с письмом</a:t>
            </a:r>
          </a:p>
          <a:p>
            <a:r>
              <a:rPr lang="ru-RU" altLang="ru-RU" sz="2000">
                <a:solidFill>
                  <a:srgbClr val="FF6600"/>
                </a:solidFill>
                <a:cs typeface="Arial" charset="0"/>
              </a:rPr>
              <a:t>заместителя Министра спорта РФ Н.П. Новикова от 02.08.2013 № ПН-06-10/4519)</a:t>
            </a:r>
          </a:p>
        </p:txBody>
      </p:sp>
      <p:sp>
        <p:nvSpPr>
          <p:cNvPr id="59402" name="Скругленный прямоугольник 1"/>
          <p:cNvSpPr>
            <a:spLocks noChangeArrowheads="1"/>
          </p:cNvSpPr>
          <p:nvPr/>
        </p:nvSpPr>
        <p:spPr bwMode="auto">
          <a:xfrm>
            <a:off x="260350" y="2582863"/>
            <a:ext cx="8626475" cy="5683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defTabSz="995363" eaLnBrk="0" hangingPunct="0"/>
            <a:r>
              <a:rPr lang="ru-RU" sz="1600" b="1">
                <a:solidFill>
                  <a:schemeClr val="bg1"/>
                </a:solidFill>
                <a:cs typeface="Arial" charset="0"/>
              </a:rPr>
              <a:t>Заявление для внесения сведений об объекте спорта в Реестр должно содержать следующие сведения:</a:t>
            </a:r>
          </a:p>
        </p:txBody>
      </p:sp>
      <p:sp>
        <p:nvSpPr>
          <p:cNvPr id="59403" name="Прямоугольник 2"/>
          <p:cNvSpPr>
            <a:spLocks noChangeArrowheads="1"/>
          </p:cNvSpPr>
          <p:nvPr/>
        </p:nvSpPr>
        <p:spPr bwMode="auto">
          <a:xfrm>
            <a:off x="107950" y="3155950"/>
            <a:ext cx="89281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Полное наименование объекта спорта;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Адрес местонахождения объекта спорта;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Сведения о лице, в собственности которого находится объект спорта;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Год и месяц ввода в эксплуатацию, окончания реконструкции, капитального ремонта объекта спорта;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Функциональное назначение объекта спорта с указанием видов спорта (согласно Всероссийскому реестру видов спорта) и наименования физкультурных и спортивных мероприятий, которые возможно проводить на данном объекте спорта;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Единовременная пропускная способность объекта спорта (расчет в соответствии с приказом Росстата от 23.10.2012 г. № 562);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Площадь земельного участка, на котором расположен объект спорта;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Наличие или отсутствие сооружений для размещения, обслуживания зрителей;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Соответствие объекта спорта требованиям безопасности и </a:t>
            </a:r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санитарно-          эпидемиологическим </a:t>
            </a: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требованиям.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43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6" name="Прямоугольник 15"/>
          <p:cNvSpPr/>
          <p:nvPr/>
        </p:nvSpPr>
        <p:spPr>
          <a:xfrm>
            <a:off x="900113" y="188913"/>
            <a:ext cx="8356600" cy="1050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ВНЕСЕНИЕ ВО ВСЕРОССИЙСКИЙ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РЕЕСТР ОБЪЕКТОВ 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TextBox 21"/>
          <p:cNvSpPr txBox="1">
            <a:spLocks noChangeArrowheads="1"/>
          </p:cNvSpPr>
          <p:nvPr/>
        </p:nvSpPr>
        <p:spPr bwMode="auto">
          <a:xfrm>
            <a:off x="-319088" y="2895600"/>
            <a:ext cx="1874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заявитель</a:t>
            </a:r>
          </a:p>
        </p:txBody>
      </p:sp>
      <p:sp>
        <p:nvSpPr>
          <p:cNvPr id="60422" name="TextBox 22"/>
          <p:cNvSpPr txBox="1">
            <a:spLocks noChangeArrowheads="1"/>
          </p:cNvSpPr>
          <p:nvPr/>
        </p:nvSpPr>
        <p:spPr bwMode="auto">
          <a:xfrm>
            <a:off x="1458913" y="2895600"/>
            <a:ext cx="187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заявитель</a:t>
            </a:r>
          </a:p>
        </p:txBody>
      </p:sp>
      <p:sp>
        <p:nvSpPr>
          <p:cNvPr id="60423" name="TextBox 24"/>
          <p:cNvSpPr txBox="1">
            <a:spLocks noChangeArrowheads="1"/>
          </p:cNvSpPr>
          <p:nvPr/>
        </p:nvSpPr>
        <p:spPr bwMode="auto">
          <a:xfrm>
            <a:off x="5059363" y="2895600"/>
            <a:ext cx="2008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cs typeface="Arial" charset="0"/>
              </a:rPr>
              <a:t>орган по сертификации</a:t>
            </a:r>
          </a:p>
        </p:txBody>
      </p:sp>
      <p:sp>
        <p:nvSpPr>
          <p:cNvPr id="60424" name="Прямоугольник 3"/>
          <p:cNvSpPr>
            <a:spLocks noChangeArrowheads="1"/>
          </p:cNvSpPr>
          <p:nvPr/>
        </p:nvSpPr>
        <p:spPr bwMode="auto">
          <a:xfrm>
            <a:off x="260350" y="1333500"/>
            <a:ext cx="5575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FF6600"/>
                </a:solidFill>
                <a:cs typeface="Arial" charset="0"/>
              </a:rPr>
              <a:t>(в соответствии с письмом</a:t>
            </a:r>
          </a:p>
          <a:p>
            <a:r>
              <a:rPr lang="ru-RU" altLang="ru-RU" sz="2000">
                <a:solidFill>
                  <a:srgbClr val="FF6600"/>
                </a:solidFill>
                <a:cs typeface="Arial" charset="0"/>
              </a:rPr>
              <a:t>заместителя Министра спорта РФ Н.П. Новикова от 02.08.2013 № ПН-06-10/4519)</a:t>
            </a:r>
          </a:p>
        </p:txBody>
      </p:sp>
      <p:sp>
        <p:nvSpPr>
          <p:cNvPr id="60425" name="Скругленный прямоугольник 1"/>
          <p:cNvSpPr>
            <a:spLocks noChangeArrowheads="1"/>
          </p:cNvSpPr>
          <p:nvPr/>
        </p:nvSpPr>
        <p:spPr bwMode="auto">
          <a:xfrm>
            <a:off x="258763" y="2670175"/>
            <a:ext cx="8626475" cy="4508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defTabSz="995363" eaLnBrk="0" hangingPunct="0"/>
            <a:r>
              <a:rPr lang="ru-RU" b="1">
                <a:solidFill>
                  <a:schemeClr val="bg1"/>
                </a:solidFill>
                <a:cs typeface="Arial" charset="0"/>
              </a:rPr>
              <a:t>Документы, прилагаемые к заявлению:</a:t>
            </a:r>
          </a:p>
        </p:txBody>
      </p:sp>
      <p:sp>
        <p:nvSpPr>
          <p:cNvPr id="60426" name="Прямоугольник 2"/>
          <p:cNvSpPr>
            <a:spLocks noChangeArrowheads="1"/>
          </p:cNvSpPr>
          <p:nvPr/>
        </p:nvSpPr>
        <p:spPr bwMode="auto">
          <a:xfrm>
            <a:off x="107950" y="3224213"/>
            <a:ext cx="89281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solidFill>
                  <a:schemeClr val="tx2"/>
                </a:solidFill>
                <a:cs typeface="Arial" charset="0"/>
              </a:rPr>
              <a:t>Копия свидетельства о регистрации права собственности на объект спорта, копия свидетельства о регистрации права оперативного управления или копия свидетельства о регистрации права хозяйственного ведения, заверенная заявителем;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solidFill>
                  <a:schemeClr val="tx2"/>
                </a:solidFill>
                <a:cs typeface="Arial" charset="0"/>
              </a:rPr>
              <a:t>Копия акта о приемке в эксплуатацию объекта спорта, копия разрешения на ввод объекта в эксплуатацию или копия акта о приемке-передаче зданий (сооружений);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solidFill>
                  <a:schemeClr val="tx2"/>
                </a:solidFill>
                <a:cs typeface="Arial" charset="0"/>
              </a:rPr>
              <a:t>Копия сертификата соответствия, подтверждающего соответствие объекта спорта требованиям безопасности, указанным в национальных стандартах и других документах в области стандартизации, действующих на территории Российской Федерации;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solidFill>
                  <a:schemeClr val="tx2"/>
                </a:solidFill>
                <a:cs typeface="Arial" charset="0"/>
              </a:rPr>
              <a:t>Копия акта или протокола проведенных испытаний на объекте спорта, на основании которого выдан сертификат соответствия;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400" b="1">
                <a:solidFill>
                  <a:schemeClr val="tx2"/>
                </a:solidFill>
                <a:cs typeface="Arial" charset="0"/>
              </a:rPr>
              <a:t>Копия акта по результатам контрольно-надзорных мероприятий, подтверждающих соответствие объекта спорта санитарно-эпидемиологическим требованиям к устройству и содержанию мест для занятий физической культурой и спортом.</a:t>
            </a:r>
          </a:p>
        </p:txBody>
      </p:sp>
      <p:pic>
        <p:nvPicPr>
          <p:cNvPr id="13" name="Picture 5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00192" y="977407"/>
            <a:ext cx="2376264" cy="1595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44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noros.ru/sites/default/files/news/images/air1.jpg?1421762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8639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2936"/>
            <a:ext cx="5280521" cy="228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ИННОВАЦИОННОЕ СПОРТИВНОЕ ОБОРУДОВАНИЕ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"/>
          <p:cNvSpPr/>
          <p:nvPr/>
        </p:nvSpPr>
        <p:spPr>
          <a:xfrm>
            <a:off x="811600" y="1124744"/>
            <a:ext cx="5640907" cy="5294772"/>
          </a:xfrm>
          <a:prstGeom prst="donut">
            <a:avLst>
              <a:gd name="adj" fmla="val 3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роооо</a:t>
            </a:r>
            <a:endParaRPr lang="ru-RU" dirty="0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standardnano.ru/upload/medialibrary/560/5609e5ac1d4e75b9a6a7d6db243fd33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0"/>
          <a:stretch/>
        </p:blipFill>
        <p:spPr bwMode="auto">
          <a:xfrm>
            <a:off x="2509664" y="3359794"/>
            <a:ext cx="2342850" cy="15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usnano.com/upload/images/Common/Logo_ROSNANO-Group_Portrai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9"/>
          <a:stretch/>
        </p:blipFill>
        <p:spPr bwMode="auto">
          <a:xfrm>
            <a:off x="4937642" y="4797584"/>
            <a:ext cx="2236345" cy="1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plogos.ru/images/logo-skolkov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15302" r="41113" b="33512"/>
          <a:stretch/>
        </p:blipFill>
        <p:spPr bwMode="auto">
          <a:xfrm>
            <a:off x="466194" y="4957949"/>
            <a:ext cx="1067127" cy="7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9835810">
            <a:off x="1658421" y="4458648"/>
            <a:ext cx="1130770" cy="36004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2560497">
            <a:off x="4480188" y="4418400"/>
            <a:ext cx="1093614" cy="36004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3395426" y="2927745"/>
            <a:ext cx="504056" cy="36004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83253" y="1897765"/>
            <a:ext cx="2590313" cy="3875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«…с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целью формирования «дружественной для инноваций» нормативной базы, обеспечивающей выход инновационной продукции и технологий на рынок, с учетом лучших международных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практик»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1368" y="1"/>
            <a:ext cx="8280100" cy="8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ЦЕНТР СТАНДАРТИЗАЦИИ В ИННОВАЦИОННОЙ СФЕРЕ</a:t>
            </a: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ioit.ru/new/images/news/gos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t="8627" r="24662" b="27020"/>
          <a:stretch/>
        </p:blipFill>
        <p:spPr bwMode="auto">
          <a:xfrm>
            <a:off x="3267075" y="962504"/>
            <a:ext cx="781050" cy="6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rusnano.com/upload/images/Common/Logo_ROSNANO-Group_Portrai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0"/>
          <a:stretch/>
        </p:blipFill>
        <p:spPr bwMode="auto">
          <a:xfrm>
            <a:off x="5283395" y="5858747"/>
            <a:ext cx="1544838" cy="3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20"/>
          <p:cNvSpPr>
            <a:spLocks noChangeArrowheads="1"/>
          </p:cNvSpPr>
          <p:nvPr/>
        </p:nvSpPr>
        <p:spPr bwMode="auto">
          <a:xfrm>
            <a:off x="1257328" y="1563224"/>
            <a:ext cx="47494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cs typeface="Arial" charset="0"/>
              </a:rPr>
              <a:t>РОССТАНДАРТ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Федеральное государственное унитарное предприятие Всероссийский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научно-исследовательский институт стандартизации и сертификации 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машиностроении (ВНИИНМАШ)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-41362" y="5861073"/>
            <a:ext cx="2082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cs typeface="Arial" charset="0"/>
              </a:rPr>
              <a:t>СКОЛКОВО</a:t>
            </a:r>
            <a:endParaRPr lang="ru-RU" altLang="ru-RU" sz="2400" b="1" dirty="0">
              <a:cs typeface="Arial" charset="0"/>
            </a:endParaRPr>
          </a:p>
        </p:txBody>
      </p:sp>
      <p:pic>
        <p:nvPicPr>
          <p:cNvPr id="21" name="Picture 2" descr="http://standardnano.ru/upload/medialibrary/560/5609e5ac1d4e75b9a6a7d6db243fd33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9"/>
          <a:stretch/>
        </p:blipFill>
        <p:spPr bwMode="auto">
          <a:xfrm>
            <a:off x="2307982" y="4838356"/>
            <a:ext cx="2678944" cy="12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42970" y="1073979"/>
            <a:ext cx="2266785" cy="82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СОГЛАШЕНИЕ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ОТ 31.10.2012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46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5522933"/>
            <a:ext cx="9144000" cy="864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437112"/>
            <a:ext cx="9144000" cy="864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573017"/>
            <a:ext cx="9144000" cy="64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492896"/>
            <a:ext cx="9144000" cy="864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96189"/>
            <a:ext cx="9144000" cy="11806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1230" y="1096189"/>
            <a:ext cx="8261250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организует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разработку документов по стандартизации (национальных и межгосударственных стандартов, стандартов организаций и технических условий) на инновационную продукцию с учетом передового международного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опыта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проводит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анализ действующих документов по стандартизации с целью выявления требований, препятствующих применению инновационной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продукции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осуществляет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экспертизу документов по стандартизации, конструкторской и технологической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документации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выполняет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работы по подтверждению соответствия инновационной продукции, включая сертификационные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испытания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оказывает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консультационную и информационную поддержку по вопросам технического регулирования, стандартизации и сертификации инновационной продукции и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230" y="0"/>
            <a:ext cx="8512770" cy="101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ЦЕНТР СТАНДАРТИЗАЦИИ В ИННОВАЦИОННОЙ СФЕРЕ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5450" y="1220620"/>
            <a:ext cx="611560" cy="5305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5450" y="2548626"/>
            <a:ext cx="611560" cy="5305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5450" y="3631772"/>
            <a:ext cx="611560" cy="5305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5450" y="4509120"/>
            <a:ext cx="611560" cy="5305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5450" y="5589240"/>
            <a:ext cx="611560" cy="5305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47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1230" y="0"/>
            <a:ext cx="8512770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ПРЕДВАРИТЕЛЬНЫЕ НАЦИОНАЛЬНЫЕ СТАНДАРТЫ НА ИННОВАЦИОННОЕ СПОРТИВНОЕ ОБОРУДОВАНИЕ</a:t>
            </a:r>
            <a:endParaRPr lang="ru-RU" sz="3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417" y="1732233"/>
            <a:ext cx="8052062" cy="2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Ворота футбольные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0417" y="2350623"/>
            <a:ext cx="8196078" cy="576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Ворота для мини-футбола и гандбола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7870" y="3209015"/>
            <a:ext cx="8054609" cy="2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Ворота хоккейные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7869" y="3787298"/>
            <a:ext cx="8054609" cy="2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Борта хоккейные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16059" y="4454392"/>
            <a:ext cx="8076420" cy="29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Стойки волейбольные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8791" y="5136966"/>
            <a:ext cx="819607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Стенки тренировочные для тенниса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9404" y="5862906"/>
            <a:ext cx="7875850" cy="50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Столы для настольного тенниса. Столешницы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композиционных материалов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316105" y="1602894"/>
            <a:ext cx="414843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287164" y="2495011"/>
            <a:ext cx="414843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287163" y="3216655"/>
            <a:ext cx="414843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287164" y="3791118"/>
            <a:ext cx="425645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285601" y="4462032"/>
            <a:ext cx="427208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317668" y="5244978"/>
            <a:ext cx="413280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316105" y="5971426"/>
            <a:ext cx="413280" cy="288032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48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6" descr="http://m2mrussianews.ru/img/material/b/656.jpg?1441967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519113"/>
            <a:ext cx="91217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69636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850" y="3716338"/>
            <a:ext cx="781208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СПОРТИВНОГО ОБОРУДОВАНИЯ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4813" y="3141663"/>
            <a:ext cx="781367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49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http://www.gostinfo.ru/Content/img/fund.jpg"/>
          <p:cNvPicPr>
            <a:picLocks noChangeAspect="1" noChangeArrowheads="1"/>
          </p:cNvPicPr>
          <p:nvPr/>
        </p:nvPicPr>
        <p:blipFill>
          <a:blip r:embed="rId2"/>
          <a:srcRect l="-4311" r="2"/>
          <a:stretch>
            <a:fillRect/>
          </a:stretch>
        </p:blipFill>
        <p:spPr bwMode="auto">
          <a:xfrm>
            <a:off x="-100013" y="0"/>
            <a:ext cx="2465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ПРИНЦИПЫ СТАНДАРТИЗАЦИИ</a:t>
            </a:r>
          </a:p>
        </p:txBody>
      </p:sp>
      <p:sp>
        <p:nvSpPr>
          <p:cNvPr id="1945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5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5363" y="1125538"/>
            <a:ext cx="7905750" cy="1582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доступность информации о документах по стандартизации с учетом ограничений, установленных нормативными правовыми актами Российской Федерации в области защиты сведений, составляющих государственную тайну или относимых к охраняемой в соответствии с законодательством Российской Федерации иной информации ограниченного доступа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0988" y="1125538"/>
            <a:ext cx="795337" cy="158273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5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8" name="Прямоугольник 9"/>
          <p:cNvSpPr>
            <a:spLocks noChangeArrowheads="1"/>
          </p:cNvSpPr>
          <p:nvPr/>
        </p:nvSpPr>
        <p:spPr bwMode="auto">
          <a:xfrm>
            <a:off x="3873500" y="3849688"/>
            <a:ext cx="428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charset="0"/>
              </a:rPr>
              <a:t>http://www.standards.ru</a:t>
            </a:r>
            <a:endParaRPr lang="ru-RU" sz="28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469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70" name="Picture 4" descr="https://pbs.twimg.com/profile_images/3754434487/161f6acc3c74fed831016adc17d31de9_400x4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25" y="32845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706813" y="3262313"/>
            <a:ext cx="5040312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СТАНДАРТИНФОРМ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38450" y="4418013"/>
            <a:ext cx="3027363" cy="361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Технические регламенты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41625" y="4851400"/>
            <a:ext cx="3008313" cy="360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Национальные стандарты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41625" y="5299075"/>
            <a:ext cx="3008313" cy="630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Общероссийские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классификаторы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27725" y="4418013"/>
            <a:ext cx="2973388" cy="361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Стандарты организаций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27725" y="4851400"/>
            <a:ext cx="2973388" cy="3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Своды правил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27725" y="5278438"/>
            <a:ext cx="2973388" cy="660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3D107A"/>
                </a:solidFill>
                <a:latin typeface="Arial" pitchFamily="34" charset="0"/>
                <a:cs typeface="Arial" pitchFamily="34" charset="0"/>
              </a:rPr>
              <a:t>Международные стандарты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5" name="Прямоугольник 24"/>
          <p:cNvSpPr/>
          <p:nvPr/>
        </p:nvSpPr>
        <p:spPr>
          <a:xfrm>
            <a:off x="1047056" y="0"/>
            <a:ext cx="8096943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ИМПОРТОЗАМЕЩЕНИЕ ОБОРУДОВАНИЯ И ИНВЕНТАРЯ</a:t>
            </a:r>
            <a:endParaRPr lang="ru-RU" sz="3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87350" y="2060575"/>
            <a:ext cx="6705600" cy="108108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межведомственной рабочей группы по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оборудования и инвентаря на строящихся и реконструируемых объектах спорта в субъектах Российской Федерации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387350" y="3357563"/>
            <a:ext cx="7424738" cy="115093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перечня оборудования и инвентаря на спортивных объектах в Российской Федерации, подлежащих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краткосрочном, среднесрочном и долгосрочном периоде</a:t>
            </a:r>
          </a:p>
        </p:txBody>
      </p:sp>
      <p:sp>
        <p:nvSpPr>
          <p:cNvPr id="71687" name="Прямоугольник 9"/>
          <p:cNvSpPr>
            <a:spLocks noChangeArrowheads="1"/>
          </p:cNvSpPr>
          <p:nvPr/>
        </p:nvSpPr>
        <p:spPr bwMode="auto">
          <a:xfrm>
            <a:off x="257175" y="939800"/>
            <a:ext cx="8629650" cy="10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Распоряжение </a:t>
            </a: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 от 23 января 2016 г. № </a:t>
            </a:r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АД-П12-282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З</a:t>
            </a:r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аместителя </a:t>
            </a: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П</a:t>
            </a:r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редседателя Правительства РФ А</a:t>
            </a: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. </a:t>
            </a:r>
            <a:r>
              <a:rPr lang="ru-RU" sz="1400" b="1" dirty="0" err="1">
                <a:solidFill>
                  <a:schemeClr val="tx2"/>
                </a:solidFill>
                <a:cs typeface="Arial" charset="0"/>
              </a:rPr>
              <a:t>Дворковича</a:t>
            </a:r>
            <a:endParaRPr lang="ru-RU" sz="1400" b="1" dirty="0">
              <a:solidFill>
                <a:schemeClr val="tx2"/>
              </a:solidFill>
              <a:cs typeface="Arial" charset="0"/>
            </a:endParaRPr>
          </a:p>
          <a:p>
            <a:pPr algn="ctr">
              <a:spcBef>
                <a:spcPts val="400"/>
              </a:spcBef>
            </a:pPr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Мероприятия по </a:t>
            </a:r>
            <a:r>
              <a:rPr lang="ru-RU" sz="1400" b="1" dirty="0" err="1">
                <a:solidFill>
                  <a:schemeClr val="tx2"/>
                </a:solidFill>
                <a:cs typeface="Arial" charset="0"/>
              </a:rPr>
              <a:t>импортозамещению</a:t>
            </a: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 оборудования и инвентаря на строящихся и реконструируемых объектах спорта в субъектах Российской Федерации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88938" y="4724400"/>
            <a:ext cx="8499475" cy="143986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Разработка предложений по внесению изменений в постановление Правительства Российской Федерации от 1 декабря 2009 г. № 982 « Об утверждения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5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0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3732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39713" y="1108075"/>
            <a:ext cx="8724900" cy="19812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Включение в технические задания на разработку проектов строительства объектов спорта, находящихся в государственной и муниципальной собственности, требования обязательного согласования с заказчиком применяемого оборудования и инвентаря на основе сравнительного анализа функциональных, технических, стоимостных и эксплуатационных характеристик планируемого к применению оборудования и инвентаря российского и иностранного производства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50825" y="3213100"/>
            <a:ext cx="6853238" cy="81597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Разработка предложений по созданию межотраслевого многофункционального испытательного центра спортивного оборудования и инвентаря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39713" y="4149725"/>
            <a:ext cx="8235950" cy="136683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Разработка механизма стимулирования производства спортивного оборудования и инвентаря предприятиями – членами отраслевых саморегулируемых организаций на территории Российской Федерации, включающего в том числе преференции на получение государственного и муниципального заказа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50825" y="5653088"/>
            <a:ext cx="5041900" cy="68421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Разработка программы стандартизации продукции спортивного назначения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7056" y="0"/>
            <a:ext cx="8096943" cy="9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ИМПОРТОЗАМЕЩЕНИЕ ОБОРУДОВАНИЯ И ИНВЕНТАРЯ</a:t>
            </a:r>
            <a:endParaRPr lang="ru-RU" sz="3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51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amwahd.com/uploads/byh/albums/6f9d8dd6eeFotolia_5968297_Subscription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"/>
          <a:stretch/>
        </p:blipFill>
        <p:spPr bwMode="auto">
          <a:xfrm>
            <a:off x="3773488" y="260648"/>
            <a:ext cx="5370512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2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3732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03462"/>
            <a:ext cx="6711975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БЛАГОДАРЮ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AREBMSEhQQExUTFhUTFRgSGBcWEhISFBIYFhQRGBkYHCggGBslHBUWITEtJSsrLi4uGB8zODMsNygtLisBCgoKDg0OGxAQGjQkHyQvLSw0LywsLDQ3LCwsMDcsLCwsLCwsLC8sLCwsLCwsLCw0LS8sLCwsLCwsLCwsLCwsLP/AABEIAOEA4QMBEQACEQEDEQH/xAAbAAEAAwEBAQEAAAAAAAAAAAAABAUGBwMCAf/EAEQQAAIBAgMEBgYGBgoDAAAAAAABAgMRBBIhBQYxQSJRYXGBoRMyUnKRwUJikrGy0RQjJDOCwgclNENTc6Kz4fAVNaP/xAAaAQEAAwEBAQAAAAAAAAAAAAAAAwQFAgEG/8QAMxEBAAIBAwICCQIGAwEAAAAAAAECAwQRIRIxQWETIiMyM1FxgfCRoQVCscHR4RQk8VL/2gAMAwEAAhEDEQA/AO4gAAAAB5V8TTh684R95pfec2vWveXsVme0PCO1cO9FVpfaj+ZxGbH/APUfq69Hb5JcZJq6aa7OBLE7uH6AAAAAAAAAAAAAAAAAAAAAAAAAAAD4q1Ixi5SaSSu2+CS5nkzERvL2I34hi9rbz1KjcaN4Q4Zv7yfavZXmZmbV2txTiFzHgiObKyjg5zd3e78W+9lK1vGViI+SX/4apy1OOuHvD4hGvQd4OUH2eq+9cGS48s1nesubUi3dpthbfVZ+jqWjU5ezPu6n2Gpp9TGT1bd1LLh6eY7LwtoAAAAAAAAAAAAAAAAAAAAAAAAAAYnfTajnUWGi+jGzqfWk9VHuSs+99hm6zLvPRC5p8e0dUqjCwTmuwz5lZ2bTZmBWVM8pinLKDLl24hZRopF2uirEKs3mUTaGCUovTUrZ8Ho+YTYsu07SxW0aLpz0une6a4prg0cUst2htN39pfpFFSfrReWfvLn4ppm5gy+kpv4s7LTptssyZGAAAAAAAAAAAAAAAAAAAAAAADA41WxzqVqlT25Sl8W2YF7dUzPzata7RELfZlVXTIr9ndW/2bNOCJ9FkjmFDURteU01YlXfFTgVdVMTSXVe7H7wKOvZqZdOGjHuw89xMZ+vqQ5Thm8YP8pP4GnoretMK+pr6sS3JpqYAAAAAAAAAAAAAAAAAAAAAAA+akbprrTR5PYhw2jdaPinZ96Pn2uscJWs0c2jd7DXbH21ayZXmLVneHmTHGSPNoobUg1e5YjXXjwVJ0tt1ftHbcUmokWTPfL3T49NFebMdtXaEptndI2SzsblYyEMXKcppKMGla7zXupWVuuy8C5p7xS8Tb5ShzUm1OG8p7ZqTv6KhOSXOTUPzLf/ADomfVrM/n3VZwbe9OyPLeZRlknScZXskpxd2+XI5j+IV23mHX/Fme0rOKqzV5SVNPlDWXjKS+5HsZ75I336Y/dFMVr5oOOdCn+8q1b9XpJX+CZTzZojit5mU2Ot7dqwpq22cGn/AHsu+T+bK3pMs+Mp4xz5fojvbuE5RqLul/yeRbJ83Xo/zZebJxtGrH9XVnCXVKV7+Em0/AtYc9o4m8xPn2V8mOY8N48lmsXKH72Ontwu4+K4x8y/TVbcZI28/BB6OJ939EuE01dNNPg1qmW4mJ5hFts+j0AAAAAAAAAAAAAAcj3x2e8PjamnRqv0serpPpLwlfyMbU4+jJPny0sF+qkIMOCKyVLw8nyPJh7usqdWVuJxNIe9co2Iq2erZ7FXm+6Niaqa0Ooh4o8LjqsZzq0oqX0Fd24O7a8fuJZiNtpF5Q3uxapT9eFlblZt6XWl7Lic9G3ET3eTWszvMK/ZWeU1Um3xza8ZM5vEbbQkizY1dvVcmja7SvGKe27ma0332St29iQxMPT1pOacmlFNpdF2bk1q9eRraTSUtXqlUz57RO0NPR2RhoerRor+CN/jY0Iw447VhVnJae8vZ4Kl/h0/sr8jror8nnVPzUm0t0aM250W6E3r0Fem32w4L+GxWy6Ol+3CamotXvyrv03HYLStD0lNfTjeUEu12zQ/iVu0z7YMuHt2/WP9J98WXylZ7O2jRrdKjP0c3rlfqS8OD8NRiz9M+rPT5T2n/Di+O0e9G8fPxWlPG2ajUWST0T+hLul8maOLVVtPTbifzsrzj43rzCYWkYAAAAAAAAAAAAFPvPsKOMo5dIzj0qcuqXNPsf5dRBnwxlrt4pcWToly/FYepRk6dSLhOPFP711ox7Vms7S0a2i0bw+sNiEuJxL1IeNiu0GyDXxkb6tHsQPfYmxq20KmSGanRX7ypzX1I8sxYwYZvZHkyRSEreLcyWAXpKOadDRS9qHJN/mvyJNRp7V57w4xZovx4q6nwTKSwm4WFw8emOxMYJZpKKb58NE3y7hEb9ho/wCjnHdKrQfZVin8J/y+Zo6G/ev3U9VXtZuDRVAAAAotp7r0KrcoXoz45qfqt9cocH4WfaVcukx5PKU9M9q+aqq4rF4NZcRFVqPDOtUl2t6x8dO0zsmDJh4mN6/n6LETTJzHEp+G2zSVNzpVYuMVd06rtKOn0ZdXxRLj1fRHE7+U9/tPi4thmZ2mPvH90ehtupWjndSnSjJ2ioWcmucm3fQjy6/JvtHDuumiPDd54vatOm/39eXXld/+EQRqs09pl3GGPGIhGo71RjUaz1VHS2dKbfW+slrq81fHd5OnrMNLsva0K0ssZKfRzNxi4qOtlF35v5M0dNqJyTtP55KmTF0Rusy2hAAAAAAAAIO1Nk0MTHLVgpW4NaSj3MjyYqZI9aHdL2p2ZHG7gSv+pqxa6qqaa/ijx+BRvoZ/ln9Vmuq+cKfam6mIw9KVSbo2VlpKTbbaSS6PaQZNNfHXqtslpnredoQtm7DdarSpt61Ja2WsYR1nK714ad9iLFX0l4rCTJbprMuuYXDQpQUKcYwjFWSirJG7WsVjaGXMzM7y+6lNSi4ySaaaafBp6NMTETG0vInZyXevYNXAzcoKU8PJ3i1xpv2H/wB+ZkZ9P6OfJpYcsXjnupaO3qcINu9+UeDb7yH0c7pZVWKxNTGVlHglyXBX5drJYiMdd5c952bn9Mjh5YapTjarBP0sru1Zu2Ztdt38SHFlmtomI7fu8vj3iYmf9OkbNx8K9NVIPR8Vzi+cWbmPJF69UM29ZrO0pNzty/QAAD8kk1Z6p6O/BrqA4/vxhnhMXJQp2pVEpQV7Qu10km9I63+Jj58UVyTEcQ0sN+qm890LD47oxzQs7LhK+vPRR/72laY5TP3FYl1LRWZLnZuNlbjfrvYRGzxabLnCDzTo03fhGtBNzjyn01ez5dmvM5vE/N53hq9j7ep3y04KC9nTI39V8n5dxPg1V8PFuYQXwdXjy1WHrxnFSjwfxT5pmzS8Xr1V7KNqzWdpeh28AAAAAAAAAGZ38V6FNPSPpo53yissrN+JS1+/o+Pms6XbrQ9jYF0K36RBrEU5U/RpQ0nT6WZySb6V9L8HpzM/S564rbzCbNPX6s8NVg8bTqroSTtxXCUX1NPVGzjy0yRvWVK1Jr3SCRy869GNSLhNKUZKzT1TR5asWjaXsTMTvDme+m6cKEc8MsqcnZRm0pwb6m+KXG/FLrMvPp/RTvWePz9V7Dm6+J7pG5Wy6WCoSxVVaSjljm4yi9XJ367eCKNs8zftukvEz6lfrLK4jajxOMbpxk4PNGKpxlJPneKSu9VbuJIp0183bd7p7OxtK83ajCS1VX1rcpZb6Ndtizh9Jjnffb6q2W1Lcd/osKGIpSxMKVGWeal6SrVesnGH0E+puy0srM6xTF80dPPjM/P/AE5tExSZt+jTmoqAAABD2psyjiYZKsVJcutPrT5EeTHXJG1nVLzWd4Y3G7gTTbo1YtclUTTXZdJ3+CKN9Db+Wf1W66qP5oUuL3YxlN9OlKUOfo+lm7HbVL/vfXtp8lfBNXNSfF70d4akf1VWKqw5wrK+i4pZtU7EHPaf0n84+zrpjvHE/OF9s7ZOFquKhK9OeZwtK1anKzlKlNO+aPFpvVcLtNFnDjxXnp/9jyn/AChyZMkcz/r7f4arZ+DhRpqnC9lzerbfFs1ceOMdemqle82neUk7cgAAAAAAAAD4rUYzi4ySlGSs09U0eTETG0vYmYneGTx27Nai3PBzduLpyfkm9H4/EzM+g35ouY9T4XVVTa7UsteEqdSPPWMl3S9ZLvujOmmTHbjiVqIpaFnhN5akeca0fraTt70U0/GKLmL+IZK8XjdDfSVn3ZWdDezDS9bPB89M6XjC5dprcc9+Fa2mvDDba208ZiJSWtOLdOmmtHGL1lZ9bXwsUdTlm9/Jbw06K+a4wm3qqUYycXFaNZY6rq1KkRaserLqaUmd5hPqb10KUGqcFm5JKMYr7JLjzZYiY/P2Qzp955ll9pbaqVlnq1LRlrGK+lfhZcvvOOnnzT1rFY4TNzdqQoV25xyxmsl3e8Nb3d+T0v3FvS5Ix358UOek2rw6YjYZ4AAAAAACLjtn0aytVpwmvrLVdz4rwOL46396HVb2r2lH2XsPD4dt0otN6Xbcml1K5xjwUxzvWHV8tr8SsiZGAAAAAAAAAAAABHxmCpVY5akIzX1le3c+RxelbxtaN3VbTXtLO43cijLWjOdJ9T6Ufz8ypfQ0n3Z2WK6q0d1Fjt18dDhaqvqS1+ErMq20eSvaN/onrqKSzuMo1aF81OpF2dlKLTfxIJpMTtaNksWieyvxGJxFRqnTpVnOS1yvPbqsowt5s9pTee72ZiF3gdy8dWg3KM6dldKtOMXJ9VoL8VkWK6bJPO2yG2ekeKlVKVCtaqnmvlUpaOnJaZLfRv2EE79u23gljnlb+v2SXmRdnrc7jbVlVpyozd5UkrN8XB6W8PmaujyzaOmfBR1GPpnePFqC6rAAAAAAAAAAAAAAAAAAAAAAAAAA+KtKMlaUYyXVJJrzPJiJ7vYmY7FKjGOkYxj7qS+4RER2JmZ7vs9eMB/Srg6foo1IxvVk3Gy0zQS1k+trS3fbqKGsrWJi3it6W1uY8GG2BtCU5ZJWuldS7mllkuvUoZKxHMLkcul7C2Y8LiabbTdeEo6eqpK07Lr0TLGj3rkiJ8YVM1ovWdvCWtNZTAAAAAAAAAAAAAAAAAAAAAAAAAAAAAMHvdP02OhSXCnBX96XSfllMf8AiGT1tvk0dJX1d/myz2Zn9NilpGnONNWXrK7j9+vgiKtZnFM/Lb90lrRF4h0SrUvDBVPr019uOX5neG3OKft/ZWtHN4aE2lMAAAAAAAAAAAAAAAAAAAAAAAAAAAAA5w8RetjMR7PpGu6N1HySPnNVbryfWWvhjppCYsDk2JLrbhN+FWCv8I38TR6P+rM/Pn9/8KnVvnToVf2HDS9mpS8qiKWK3u+Vp/y7tHr2+jWm+oAAAAAAAAAAAAAAAAAAAAAAAAAAAAPHF1slOc/ZjKX2U38jm09NZl7WN52czpRy4Co+dScI96clfyufMzzkhsNntmhk2ZOHs0YrxSV/NG/kr06fbyZlJ3y7+akpz/q2n2VI/jMKk+vEea7MevP0bo+mZgAAAAAAAAAAAAAAAAAAAAAAAAAAACo3srZMFXfXHL9tqPzINTbbFZLhje8MhVoXoYKl/i1U33Wa/mR8/hjqzfs0bTtvPyj/AG2O9P8AYq/+Wz6HUfCt9Gbh9+GXh/62H+ZH8R87X4n3aE+/P0b0+oZYAAAAAAAAAAAAAAAAAAAAAAAAAAADNb/1bYVR9upCPwTl/KU9dO2PbzWNNG91c6f7Xs+HswlLxVn/ACmToI3y/dayz6lvqv8Ae2VsFX923xkkbep+FZSw+/DMRf8AV9FddSP4j56nxmhb3pnyb4+oZQAAAAAAAAAAAAAAAAAAAAAAAAAAADI/0htqFDq9I79+XT5lDX+7C3pPelGwWLjV2nh8vCNF9fHLPr7ih/D49pH54Js9enHP1XO/ErYGr2umv/rE1dZPsZ+39VTT/Ehnlb9EwyururDS+vrLkYOKPbfdft4/Rvz6dlAAAAAAAAAAAAAAAAAAAAAAAAAAAAMv/SHC+Gg+qrHzhJfkUtdHs4+qzpZ9f7KTYbtjsK+unJfCMvzM/Qz7X7/2W9V8Not/P7DP3qX+7E09Z8Kft/VS0/xIZHZF3OhF8PSQ86kTIwxHpY+sL+SfUl08+hZIAAAAAAAAAAAAAAAAAAAAAAAAAAACg35p3wU37MoS/wBaXzKusj2U/ZPp59pDI7MqWxGCl9Zw+04mTpZ2zfeF/PG+Nq9/H+xS9+n/ALiNbWfCn7KGn+JDKbDV6uH/AMyH40zKwfFj6wvZfcl0032UAAAAAAAAAAAAAAAAAAAAAAAAAAAAq96KebB111U3L7PS+RDqI3xW+iTDO14c6p1csMPP2K0X4Wf5Iwsc7ZN2raN6bNrv+/2N9tSn+K/yNnWfCn7M3Te+zG7y/X0PfiZen+NH1Xc3uS6WbzLAAAAAAAAAAAAAAAAAAAAAAAAAAAARtp081CrH2qc18YtHGSN6THk6pO1ocnk/2Vv2Z03/AKkvmfO/ztj+Vtt+ambA037U6b+MJM2dXO+Hf6M7Tx7RR7uf2ih73ykZ2m+NC1n+HLo5uswAAAAAAAAAAAAAAAAAAAAAAAAAAAB4Y+ajSqSfBQk33KLZzedqzL2sbzDleHouWDr/AFYp/Bp/I+bmdrw2Y7NHvRVzbMwj65UvKjO/3Grnn/r1+39FHDHtbfdA2F0a+GfXJLya+ZS0s+2j6rGePZy6ObzLAAAAAAAAAAAAAAAAAAAAAAAAAAAAUe9uKy4eVKOtSqsiXPK/Wfda68Srq8kVxzHjKfBTe2/yUexdlyjhMQpq14St29F8DC6ZvM2jwXrX2tWPNRYrH58BhaV7uFSopfwrT8b+BdyZN8Va+c/n7uK02yWn8/OF1iMP6LD4Wv7E4TfdmTKmHel4vPbf+jq1urqo3aPpWWAAAAAAAAAAAAAAAAAAAAAAAAAABQ7R3oowbjT/AFslxyvoLvlz8Cpl1dKcRzKemC1u/DP4Ha8Z4qbrU51HKN26abVGK4KS4pd3w1MvLki9urJPC3FJiu1Glx+OorCVJQlDLkaVtLZlZacv+CxkvjjDMU2/9Q48d/TR1d/8OX7EjGcVm4ycqiT5RqTvFfZSl/EVr8Sty322nOOBUZRjZxtbg4q3R8TmevprFo48EFOmckzC/wBjVs+Hoz66cG+/Kr+ZvYrdVInyUskbWmEwkcAAAAAAAAAAAAAAAAAAAAAAAABjN4sbVrYmWFg2oxyppfTlKOZ360k0rGVrM9uqaR2j913BjiK9Uo63cqwTlN04RS4tpW7Xy8PNFK8XrG8xsljJSZ2jlAniMPSi4006ibvJuXo6Tl7UqkvWfi+wj5md00VlVYzHQrSjR9JFRk25uin6OEbdLK3rOVla77tFe/UVmOdkldqxv4pGMwmHnOnGnGaUIRc6kpSlKUZRWWKcnZaNKPDV3slE9rMxHKLeeUnEzk45XKeX2c0nBdiTZ19XO3i2O5uIzYVR/wAOUoeeZeUka+ktvj2+Shnja69LSEAAAAAAAAAAAAAAAAAAAAAAAAKbH7AjOt6enOVKrpdpKUZWVk3F87aeBUz6SuSerfaU+PPNY6ZjeEXaG7lXEWVbEZorkqaS7/WIf+BMzva+7uuoivu12fOF3JwkXeSlN9to/hSfmS10WOO+8ubam8qP/wAbSqY+pRjFU8vRXuqKaa5u97+Jn542yzWvHOyzW3s+qeWiqbDwlOnaWmiV5PXRWXke5cVMdebc/ngirmyWniGXx3oovJTk6jfq2Wvd2leszPgs+HLV7o7OnQoP0itOpJza9lNJKPfZeZtaXHNKc95UM94tbheFlCAAAAAAAAAAAAAAAAAAAAAAAAAAAAhY7ZNCs1KpBOS4SV4y+K1IsmDHk96HdMlqdpRnu5hW7yhKXvTm/mRV0eGO1Xc58nzTsLgaNL93ThD3Uk/iT1x1r7sbI7WtbvKQduQ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2803525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149080"/>
            <a:ext cx="6711975" cy="207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Чертов Александр Аркадьевич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Тел.: (499) 259-53-51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alfa-test@mail.ru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135938" y="6091363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52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 ПО СТАНДАРТИЗАЦИИ</a:t>
            </a:r>
          </a:p>
        </p:txBody>
      </p:sp>
      <p:sp>
        <p:nvSpPr>
          <p:cNvPr id="2150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1509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4" name="Picture 2" descr="http://ohrana-truda11.ru/assets/images/Biblioteka/0_6d41a_a7ab29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413" y="1371600"/>
            <a:ext cx="25654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606675" y="5610225"/>
            <a:ext cx="3951288" cy="655638"/>
          </a:xfrm>
          <a:prstGeom prst="wedgeRoundRectCallout">
            <a:avLst>
              <a:gd name="adj1" fmla="val 253"/>
              <a:gd name="adj2" fmla="val -10600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Основополагающие национальные стандарты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52413" y="4057650"/>
            <a:ext cx="2806700" cy="655638"/>
          </a:xfrm>
          <a:prstGeom prst="wedgeRoundRectCallout">
            <a:avLst>
              <a:gd name="adj1" fmla="val 59013"/>
              <a:gd name="adj2" fmla="val 392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Правила стандартизации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36538" y="1355725"/>
            <a:ext cx="3952875" cy="655638"/>
          </a:xfrm>
          <a:prstGeom prst="wedgeRoundRectCallout">
            <a:avLst>
              <a:gd name="adj1" fmla="val 47739"/>
              <a:gd name="adj2" fmla="val 78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Национальные стандарты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68288" y="2201863"/>
            <a:ext cx="3009900" cy="939800"/>
          </a:xfrm>
          <a:prstGeom prst="wedgeRoundRectCallout">
            <a:avLst>
              <a:gd name="adj1" fmla="val 60676"/>
              <a:gd name="adj2" fmla="val 78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Предварительные национальные стандарты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252413" y="4802188"/>
            <a:ext cx="2806700" cy="655637"/>
          </a:xfrm>
          <a:prstGeom prst="wedgeRoundRectCallout">
            <a:avLst>
              <a:gd name="adj1" fmla="val 60031"/>
              <a:gd name="adj2" fmla="val -580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Рекомендации по стандартизации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6365875" y="3543300"/>
            <a:ext cx="2555875" cy="928688"/>
          </a:xfrm>
          <a:prstGeom prst="wedgeRoundRectCallout">
            <a:avLst>
              <a:gd name="adj1" fmla="val -79171"/>
              <a:gd name="adj2" fmla="val 186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справочники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6156325" y="4614863"/>
            <a:ext cx="2765425" cy="655637"/>
          </a:xfrm>
          <a:prstGeom prst="wedgeRoundRectCallout">
            <a:avLst>
              <a:gd name="adj1" fmla="val -73033"/>
              <a:gd name="adj2" fmla="val -725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Общероссийские классификаторы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6156325" y="1135063"/>
            <a:ext cx="2765425" cy="655637"/>
          </a:xfrm>
          <a:prstGeom prst="wedgeRoundRectCallout">
            <a:avLst>
              <a:gd name="adj1" fmla="val -79555"/>
              <a:gd name="adj2" fmla="val 78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Стандарты организаций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6365875" y="1925638"/>
            <a:ext cx="2549525" cy="655637"/>
          </a:xfrm>
          <a:prstGeom prst="wedgeRoundRectCallout">
            <a:avLst>
              <a:gd name="adj1" fmla="val -74312"/>
              <a:gd name="adj2" fmla="val 131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Технические условия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6557963" y="2997200"/>
            <a:ext cx="2357437" cy="433388"/>
          </a:xfrm>
          <a:prstGeom prst="wedgeRoundRectCallout">
            <a:avLst>
              <a:gd name="adj1" fmla="val -93019"/>
              <a:gd name="adj2" fmla="val 910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Своды правил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6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825" y="115888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ИНФОРМАЦИОННЫЙ ФОНД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ТЕХНИЧЕСКИХ РЕГЛАМЕНТОВ И СТАНДАРТОВ</a:t>
            </a:r>
          </a:p>
        </p:txBody>
      </p:sp>
      <p:sp>
        <p:nvSpPr>
          <p:cNvPr id="2253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6350" y="635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2534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5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6" name="AutoShape 8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7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8" name="Прямоугольник 22"/>
          <p:cNvSpPr>
            <a:spLocks noChangeArrowheads="1"/>
          </p:cNvSpPr>
          <p:nvPr/>
        </p:nvSpPr>
        <p:spPr bwMode="auto">
          <a:xfrm>
            <a:off x="2411413" y="1125538"/>
            <a:ext cx="4257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cs typeface="Arial" charset="0"/>
              </a:rPr>
              <a:t>http://www.standards.ru</a:t>
            </a:r>
            <a:endParaRPr lang="ru-RU" sz="2800" b="1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63" y="1763713"/>
            <a:ext cx="70262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863" y="2641600"/>
            <a:ext cx="70262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3817938"/>
            <a:ext cx="8943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Выгнутая влево стрелка 33"/>
          <p:cNvSpPr/>
          <p:nvPr/>
        </p:nvSpPr>
        <p:spPr>
          <a:xfrm flipH="1">
            <a:off x="8035925" y="2965450"/>
            <a:ext cx="347663" cy="1168400"/>
          </a:xfrm>
          <a:prstGeom prst="curvedRightArrow">
            <a:avLst>
              <a:gd name="adj1" fmla="val 41151"/>
              <a:gd name="adj2" fmla="val 114045"/>
              <a:gd name="adj3" fmla="val 30711"/>
            </a:avLst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4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25" y="4189413"/>
            <a:ext cx="89201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7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http://mywishlist.ru/pic/i/wish/orig/006/188/733.jpeg"/>
          <p:cNvPicPr>
            <a:picLocks noChangeAspect="1" noChangeArrowheads="1"/>
          </p:cNvPicPr>
          <p:nvPr/>
        </p:nvPicPr>
        <p:blipFill>
          <a:blip r:embed="rId2"/>
          <a:srcRect r="1437"/>
          <a:stretch>
            <a:fillRect/>
          </a:stretch>
        </p:blipFill>
        <p:spPr bwMode="auto">
          <a:xfrm>
            <a:off x="0" y="0"/>
            <a:ext cx="5076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Прямоугольник 6"/>
          <p:cNvSpPr/>
          <p:nvPr/>
        </p:nvSpPr>
        <p:spPr>
          <a:xfrm>
            <a:off x="-12700" y="765175"/>
            <a:ext cx="9110663" cy="2128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975" y="1167339"/>
            <a:ext cx="4586876" cy="101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ПОДТВЕРЖДЕНИЕ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1388" y="2780928"/>
            <a:ext cx="3946525" cy="315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Правительства РФ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01.12.2009 N 982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«Об утверждении единого перечня продукции, подлежащей обязательной сертификации …»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6825" y="587375"/>
            <a:ext cx="3948113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27.12.2002 N 184-ФЗ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 техническом регулировании»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3528" y="4725144"/>
            <a:ext cx="410830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СООТВЕТСТВИЯ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8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>
            <a:endCxn id="15" idx="0"/>
          </p:cNvCxnSpPr>
          <p:nvPr/>
        </p:nvCxnSpPr>
        <p:spPr>
          <a:xfrm>
            <a:off x="5865813" y="3262313"/>
            <a:ext cx="1182687" cy="88741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31825" y="0"/>
            <a:ext cx="8512175" cy="101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ФОРМЫ ПОДТВЕРЖДЕНИЯ СООТВЕТСТВИЯ</a:t>
            </a:r>
          </a:p>
        </p:txBody>
      </p:sp>
      <p:sp>
        <p:nvSpPr>
          <p:cNvPr id="24579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r="88549" b="85236"/>
          <a:stretch/>
        </p:blipFill>
        <p:spPr bwMode="auto">
          <a:xfrm>
            <a:off x="0" y="1"/>
            <a:ext cx="1047057" cy="10125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4582" name="AutoShape 2" descr="http://www.sport.kurganobl.ru/assets/images/2013/Minsport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2571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3" name="AutoShape 4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4" name="AutoShape 6" descr="data:image/jpeg;base64,/9j/4AAQSkZJRgABAQAAAQABAAD/2wCEAAkGBxITEhUTEhIWFRMXGBYaFhgXFx4YGhYYGhgeGBoaGBsYHyggGhwnHRcXIjIhJSorLi4uFx8zODMsNyktLisBCgoKDg0OGhAQGy4lHyUtLS0xLTYrLSsxLS0rLy8rLTUvMi8wLSstLS0tLTcrKy0tLS0vLS0tLS8tLS0tLTU1Lf/AABEIAMIBAwMBIgACEQEDEQH/xAAcAAEAAgMBAQEAAAAAAAAAAAAABQYDBAcBAgj/xABCEAACAQMCBAQEAwYDBQkBAAABAgMABBESIQUGMUETIlFhBzJxgRRCkSMzUnKhsWKCwVNzktHwJDRDRGODk7LhFf/EABoBAQADAQEBAAAAAAAAAAAAAAABAwQCBQb/xAAuEQACAgEDAwIEBQUAAAAAAAAAAQIDEQQSIRMxQVFxBSJh8EKBobHBBhQykdH/2gAMAwEAAhEDEQA/AO40pSgFKUoBSlKAUpSgFKUoBSlKAUpSgFYL67SKNpHOEUEk4zsPYdaz1GcyKGtpVzglGx064yAM9TtUN8A+OEcw29wxSJiWChjlSPKehGR7j9alqpXJlvonclyf2cYUHG5YkkjYZOEH69qulV02b4KR1JYeD2lKVacilKUApSlAKUpQClKUApSlAKUpQClKUApSlAKUpQClKUApSlAKUrT4pfrCmtsncAAdWY9AKBvBsTzqilmICgZJPQCtXh3F4Z/3b59iCpx6gMASPeqpxe6lvR4SjSM/LG41Hr8zEaQNj/1jETdWptXWDbWULgoT5MepO+5I3/xVcqsrvyZpXtPKXy+p04GgNR/4kLApmkVCUGS5C+Yr796p3w+aOORsvEpeKEKAwBY5cnGeuP8AWsznhpGpLKyXTjV2YoJJFGWVSQPfoP71zP8AENIxMrFyQdzvt6D0HU7Y/tXU7y3EkbI3RgQfuMVyVrZ45GVvKUYjfvjOQMnDA9f+gax63etrXYtqxzkyFhpfoTkge2kgY36Dbv8A/tWvkficjM8LsWUKGUncr0yMnfG4Iz2I96p7rkYBHXONWc5B75B6knarp8P+HlY2mYEM5wM+gJyd/Vif096q07nK7Kzg6nhQ+pbc0BqI5rnQWsyu6KXikVdbBQSVIA3qD5Bkjj8aPXGGZ1KqGAYgRrvpO/6V6O7EkijHGS4TTqoLMQFHUnYCtSw4xDMWWN8svUEFT9cMBkbjcetVPnS6ZJSWyUAXSOw1ZGo/5iB+vpWtHwSW2kW5UgA4OsN5DkbB1IJGc4223rQq1ty2Znc9+EuF3OiUqB4RzCJXCOoVmzpKsGU4Goj2ON/19szoqtprhl0ZKSyj2lKVB0KUpQClKUApSlAKUpQClKUApSlAKUpQClKGgIWfjyC6W3yNwc9c52wfQDJA9SSf4TWPmp4TGEkkVHzrTIJGRkebHRTkjJ9a5fzlxRoOKRknCs0gz0wdW2D28zOPvntXThai7Ec2ogFcOF2OVDYwfYs2x6gj03lPDIksopnK05trvuY3IUEnOnKlsfTG/wBF9alLu31cQkMuwLRDfpp32+hAUn3z71jsOD54iyZYRx+bzHJY4wfbcY+x9s1beOwQMn7YEnounIY99sdu++3rV91qT3fTkyU0vbt9GUf4hyMt0C2SuhSnoBk6sD1zn36e1VcSYyCNiTj+n6dRt1qU5wnmDRxxoXUYKGaQAIuSGbUmSMMIwVGw1qR3xVuK3N3avie0iIU4/wC9AZx6BsNjrvj715UqnY3KDymekpbVhrk7PwjiggsoWuGOspkL1dhklRjudON6rCpNezsyRrgkaic6VA/Lq33O3Qd+/wCWo2vMs9xIHaK3jQ4Ug3QkZj7qAXP0JC9vauw8rqfBBLEgk6RoCBQNvKAoyCQWyRvn0xW+O1RxjJllGUpd8IqV/wAuXMa6/DibBOoR6icHvhgOhx36ZG3UTHKnMKGNYpMIVACt+VvQZO4P1/1q2EVx3nW+mhkKo0LOCQTKRAzY9SVCNkb5O3vk1EFFR24Eoy3bk/yNnnKRhey68k5XRnshUYx7ZJ29c1BrKQMHruR6+2Pfy526YqCv+cpp2RBaRB1GkEXWxA7AsdIGSdgQN6kYZL2IwyS28YDamXS5kdcZUMFI0nLAAD8xK461inp5bnzwaY2LydP5qt828PibylNLeuCnmb7HH3Na3FL504dBFpJlkUBR6BTlf6BT9FNb3CYIWcNOHMxwPO+pNXoNJ9dgG+1Zue+HGS31ocPGRp99RC4/t9s1vouhPbh5WTHdVJKT84K7yZFDEUeWUBlAYA5JZmQjLbeVFDED3Oau/HeJrbwmViAAR1BI9Tsu52B2HWoDgnAtdtGys6OwGQxyAM4bC7ZJXV16E57VWPjJzAIlWFDvqVQP8TdfsAB9x71Nst02yaIbIJHUOHXYljVx0I+v6HuPfuMVs1Wvh9n8GoPYgD2Ghdh7VZarLhSlKAUpSgFKUoBSlKAUpSgFKUoBSlKAVGcf4qLaPxDjGoDfON/p+n39qk6qfxJgLWhx2bOR2GDk/YZP2oDn3xhsFkQXCHKZVs/wgnDdOuCzsfTHvU58IOPSftbK4P7aJsfzDGVYexHT2Vf4qp/AOO/ireS0mOJQGUjGcg+Uso7kbZA64A6EAR/D+IPD4V10uLIiC6AOfEt8gxyj+LSAB7hFJ2FQSfolrOMuJCo1jo2N+hHX6E/rUBxx/E0PGdSMrKrAagGzv09cD/4zUrwXiyXEYdM7qjexDDIK+q9cHv1qD4tye0jkxzmNWOSuBt9Dg/6dt6qvqVtbg+zO6mlLLeCHuQjgQM2pztkBSA+MZ8jnT1IIyNid+hrlfHeSpLaV2ZPFbJbTKSfFQ/ONR3LLsQ4OQPmC437XwvldYptIDbDIk79AMKTnSxOrJ+bAG/cSnFeXI54zG7vpPqdRBG4ZWYFlIPdSD9Kq02n6C2w7en/CbZqbODcCnZGLiZ9tJKtsxUggMc7EqdjnGRq6MuT1vk/mue5BQKjOpw+rKFcYyT1yN9tOfQ4IOOVcwcKlt5mikbzoWjxtplVx4kZG3kYtH9CQDga8VI8q3bW88FyD+WOKbHSVcExSH/HpVgfbUdztWwpO08cvpYkLoiMoB1FmwQdgNjgEffPTY9uOc08yPdhmMmlQG0sBgFQDnQDuxPRc4C5LHJXa4/FbiJeJLWOTR4o1O46iPBZiP8ob7EkfKa5XfREyFf3UZ8NVUAEpGmSUHq2IXZjv87DcnBAho+Fmc6dJIGNb+n8MSZ6ZJ7+Yk9zkV07k/lr/APnwo8+osxJUEZ0+ulT8o69cbnJwcBZ/4e8okRi5lLJI+TGnlPhofqCPEPdxucbeXSBaONcHVoznW+MEqxL5917qwGSCuKovg7IuPj9TuDUXkgYY2Y+Q6g+FTABw2MfMjMOuDvgjST2NW91inDKdLhHww6gOADg++GH61UhyO4KtHO0eQNS7HB742Iz9MferZwqwEEYQHPcn1PTP9APtVWk0sNOmoLCZbfJSw85PeJXSwQtIcBUH0HoPoK/NFw03EL2KZidEkrmFSNzGjDLkejPgE9zq9K6R8U+Pm6aHh8DFfGy0jkY0Qj5nPsVyB2OWG1VTl67j8WW9GI7SJBBbBu0MfViSMksQT7ln66cVsKDrnC+KR2/4e1GNRAyO4BwFG3cZXOfQ9d8WoVwbkLict9xDxd/DDgIO5A+Zj74cH2x3O570KgClKUApSlAKUpQClKUApSlAKUpQClKUAqn86czxW58GaMlHGxGTjoc4x2OP0NXCqF8UuBJdQnDr4ijpqAPfH9z99J6A0ByLmHhUPipcB2S3mJUyjJEEowAXxuFYEdcHAY9cit+7nlLlpox+Ngj8O5QYK3tpj99Htpd1GMgfMoz2IEDwuK7V5IE0tL0MEv8A4yjOVUNgOep0ZB2yvmG01wJI5hpDSr+HV5EUEfibRo1LFV141w7Yydx0YdDXJ0XTlfmSK2v/AMPqxDIkPhehTwVC49fKqnffr1zgdWgnV8lWDAEg4OcEdRXDOP2cEkUdyjahCpjuFjADog2E0YUsFaM6SdJOnQNgDgWflbmwRXj20rgqQmgjABGgDIxt77difQCpIOoYr2vlWyKi+M8xWttH4k8yqmorn5vMBnThcnPtUkFQ+K3C4ZAhk7tGpPoCWGfc9CP5K5nw/iLsvg7KBbxRk/7OeLwUR/rqSPbvoPrVv4y1/wAUYmC0cR6oyjzHwl0qdxvlt1JGcd2I64r5j+FV4/jF7iCPxyC4RGYrjB8rEjG6g5x1FcdSJO1kDxDjszkyMgD+AscanoupVLsf8OkwoD6F/WsnLtpFczJO2+FMa59IreVsnPdmRSfXerRcfDC6LFxeRaimjBh8uk4zsD18q/8ACKiouSOI2aoqLFOkaSAeG5RyWwVfS4xkHPf87VDtiu/A2s7RHGFAA6AAD6CvoiqJyrzwCFt7yN4boYUI40+JuACmT5vsTV4hlVhlSCMkZBzuDgj7EEV2mn2IPs1V+d+aobW1kcuCd0wDuG6Ebb53x989jW1zhzFHZwNIzAHBxuB99+/p/wAga4ze6r8W6swMkyyMdWBHBF4z65n2znToiUntq6nrIMd44lghy3htLHI1zOR+5tvHdiT/AIndnVVHUn6YhuYQ9wkOI2ihIEPDrQfvHTOPGlxvjO+TksdhsM1beN2ltKXEbM8dsi4TyJExQqmq5ZmJAXW74KqFy2zEnVUVvJmMs8JBVdp7yYEIdsCGAHcL6IMs/wCbbIqSC+cnXltwwaNLSyL5WK9Ne+s5GQfNqHXv3AFdgsZy6KxABI6A5H2PpX54+HHL8tzMLi4c4J/ZmQ48uzFsHZR8uAO3plSf0Ra6QihCCoAAwcjA261BJmpSlAKUpQClKUApSlAKUpQClKUApSlAK458U7W7t5TNC7+G2cqGYLksWJIBA3LEfULn5gK7HXO+eubFiZ4ZY/IATqI2wSV2Y53xvp09GG5yRQHJbq6lvEEssDv4eAZ4CDJDjGDJGuCQNI3bBwNmqV4bF44F1LcR6oiBHdR7u7AZMc0RKkYX5tZAIbAO+8XxS94f4iTW9xLazj8yKzAEY3PljYZ/w6x7dqm+X5XuPESf8NPC4Hi3ETgMhwQrSRkK7EgsuAFJDHG4FcnRG39vHHcNcQTHwgAxmhIc277gPLECdcbAhSRkHzb7la2eZOHalhvHgeJF8NJvDziI4CRTwt+ZPKrAdjlTgkZ0IuHfh5yIHtpyrZjZLgRzqD+XzaQ22xU5zuNqmb/h9897HHE0ka3WSBInlwSfEWTUPPhD8u+fpg0bxyC38p853ckX4SKIS3anT4h2hRD0mJHVSCCEG+SRsADVn4FybDE3jXDfiLnvJJuFJ6iNeiD+p71Icq8uQ2MCwwrgD5m7u3dmPc1k43ZwspaUogHViB/fNUWOe3djP0JTWSUGKxXSllIVtLY2PpXKeJ8VsYxohEsxHVjIyqf61gtOYYziPwnGogbOWIzttqrixa3ptql498cFS1OlUtvU59i4zTTgkNM+e/QD+gqt8auCkkYdyQ+deB13GNzk46jH/OvvmHVFFrjdwwYD5ydj6gmomTjGrwzICY8FpFGxYlyCAT0G4r5fSV3XzUk2021g9e2UK4Ny4wi7cqpFf2ZjuY1k8Nim+5wACCDgEEZwO+1eKJ+FAnz3Nj1/imt8DH/upsB/ENzvUty1zBazqFhIRgP3ZGkj7d/tU6wz9K+shU4Rx5R5fUjP5l2PznzZfvxW4QKGkMr6baJcgCMHD3D+gwCEBxgZJ3zn3mGNspaxxyAiNdEagxvcFSx8eZmwYrZWZyqHBySTjqJz4ncs/gpHntWZIp9pEiAMmrfQi56Rs3UDuBsahrmyuILOKGeFfN+0f8RMLeHLKNKspZWk3BYqABuudwRV0JqS4DWD3hvBLV4I7VbqNidJeJDlZXz5VaRW1BS7NvpCklfNhQTCXsck8giZTcNEDi0ttoYPUyzL5c+pTbtqXGKmeVrCKFXmieC6vjkpFE4jjQbnKs6qvlA16RudIOcA5gL/AIgGQQ3F8iQZBFvZrrX/ADN5Y8++pvoK7OTei47f3EwgibTp8uIpMBe+nXFgYHUnLdCSSa/Q3K1g0NuiuzM5A1FvmJChQTnfOFBOe5NcP5Z5ysLRgLaBiABuxDE431EFFz0zgEDO/Xeu7cC4gZ4VlKldXQEYP3GTjfIxk9OpqCUSNKUoBSlKAUpSgFKUoBSlKAUpSgFKUoBVU554Nbyx65mVCNsnvt06HtsdiMDfoCLXVO5/5blulDRM2pQRgHHruOu+/oTsNjQHHr+3FmwNvfrb68lopQ5U4I/IY3Qj/M3UbjoNrl69Sd2t5ZLBkm+YwB4pMqrebZArAKz5zjYk5GKhZ+U5bQmXxbZjkgi6EXrg5DOxz9BnrUhwfjB1nzW7DdXW1tZeh2IDtoVD79Pr0oMnwvDrWCcwia2uVDatDWbzS6c7qXjXKnY7HpkbVs8fS6il/EH8R4MYD27xqESMqMedWAHQDYHKhtPbFR/GLOyhudEQlDsoaUPcC3jj1eY6yussQTjCsNwcCtrilt+yikhEUkcKeVH1jTJJg69EmXYltRUOQDkHBG1Q1wSu52DhXPcElgt2T5saWQdfEA3Wuc8f5gmunzIxC/lQfKPt3PvXza8KCW3hKMspDEjbU5Olz9+voAE9602Maf8AqN+iD79X+2B9a60Os0sK3bY8tPCX3+5n1Xw7W6q/o0rjGW+y/NmKKJmOFBY+gGasnAeBvG4mmGkLuq5BJPasXLNpJMwkc4iQ7KBhWb2A22981abu7iXCyMoyM4boQPrt/wBGvG+L/wBTXW509McJ9/Lwa6P6cr0s1Kye6S/0n/JrT3sTruyGMj83c5xgDrn/AJiqxzFD4Z0ImmPbDDcH2z23ycVNz28BH7G0EnvjQv8AxHc/avYuAJgNoEb6hkK7MpXO4Or1Ga8j4ZrKtFbG2SePR/ubNdp56mp1p4yUyGVkYMrFWHQg4IrqPJ3OgmUxz7SqMg/7QD/WqDx6wWMgrjIGHCnODqOliO2odvX61IcKtfAi1naWQbeqoN8/U9fsBX2nxH4hp7dGtRD/ACfC9fz+h83odHqKdX0ZdvPpgrfOfMjX960UX4h/CyY/wzAFpBsWydwBkAYGevrXvEIWSCP8YIxcKMtJPZyTaF/gJVcA6tWVPfJwNWTpcT5cYyyLCkWmUCQBjpMLqSpaMgZIDY8uCCHX605leEMXY6mKp4nhXDQyEYxrQMGjmGBjydMYPc1j0yj0lt+35PYuTjNpmfgnDre3R72O7t5plOwKtFDGWyFZgq5wMnyqBuACRnBi14lLjw47+wtkOx/DxshP+cRa/vmpa3t7e2h12plImTd5IfFUAMCylY3zqyinVjABGMZNQ0s5uf2aycMAOxbwxHIPobgKc/Rq0FRc+SeSbPxgZZxI2QwLA4kJ3z5wC+5/MFGez13CCIKoVRgDpXCOROQJhJ5ZSyBhqII8MY3yNLNnPTOQcdu9d3to9KKuScADJ6nAxk+9QSZKUpQClKUApSlAKUpQClKUApSlAKUpQCtDjglMEgh/eEYX29SPfGa368NAfmnjnJ97qMk7Ko9ZNQAPv5Tgf6DpWaGaPRp/FPNFEP2jt/2ezjyPkSOLDXEmOiDAPuKt/wAY/wATPIIIUdlGBsCQSQGx6DOce+D1xXPYbNrURmQhrkn9jETqSI5+duq7Hqem2NyDogkst6YvDlma0jNwqK0epPOuogLJKmdCO2ciMDbZm6gVW+Eay9obkEF5gYgT5nYMDJNLnqS2iNc9AGHbJk04hIiAxftJJyUiMihvHkdvPcOrAggsMqCPKqD+Ks1/apePby/i8OiOsZIOZPCkAEnlARULlMbgdaiazFomLxJMlLgN4LYViWIXABOxSM5OP5cf5qz8vculyJJlwg6KRgt9R2H9694NfI+ZDmMkK3nwFQh8PsT8yksBnstSHEuNv4hiTYjIxsGcfxI3TP8Ahr5O3rLNcFh+X6H0cNb063GPnz7m7LE0bL5oERflXGDjuFycA+9Rl5xlEIYoJJiATuCsfoox1IH9zUHPCzsTr1t3DHDj2Ib/AEJrBJbOvVGH2NWU6KPebz+h587WTb80yNsRo90wf6N1/UVH8R4jcEZMxZD0K+UfQgbg+x+2a0ljJ6An6DNb1hYSM2hlwr7ENsfYgHckHf8AWrnp6K/mSRp0erdc1vWUOX4PM8sn7pAded9ZPRfc5wf0rfNyzNl+pbJHp+ZlH8qqoPuaX0ixKkKAhFO8mMlnAJYovcjB37VFzXijy5Ckj+bTGd2Ix87tkZx6n7cRjKz5vHj2GsvVtrkvY0+ZHwkBbphg7D5kQrBmRfdJND/5T9ax8Ct5DPLFfWviRFWceUMhlVSTLCcgAuF1FQQG9Nxj645w8XBkE5a2WBUCs+QG15eXYAnHyLnHpWzxLirqVQvqhAW2c4XVG5UNHJE5GpUbDADIA04I2IPvaOLjSl98nkaqSlY8HxduD4aIgUhS0QgkaJpkzkvaSnOuQH5oZQSCMDcb1vi/DjdtrguhcN+ZZkWG4U5xiTGz4O2S3fA61u8SulB8G4/cl8zKu3gykZW5h7qki4YgdGBz2BycI5bvIbtZVYTIxK6wSzSAgEZG5DbA7nouc6SCdRnL78F7C8hLrMjBf8WVIG/ZgM7hd/Y4zvXXRWjwP9zGcAEqMn+IjbV75xnPvW/UEilKUApSlAKUpQClKUApSlAKUpQClKUApSlAa15ao48yKxAOnUoOP1+1cD4pypPdXXiSELAFXOM5KLuy5AwBjVuCSB2r9CEVq39iskci4ALoyk433GOtAfmPid+73zxRDS+BBBjGI1cYkkAHQ+HkAdQD2IwMqPGZni05TxLeBVB38ND4k/6KgU47YFdNsfh2YWlnCDWUJGoAkkDAAwzffAGfviqh8PuTZ2v2klRlGZDGSDgFs5OTscD8wzuF33FHysBPksV7awyGdkVfFQRsgB/IoB8RQDjcFl1Y3CgVr8Ws0Ep8NNSFFY5JIYknzhskqemW6HbPSnCuXOJW903lV7eMyNhVJkKSHOgbb6RuACc6dge27PwJTIjSwyoAxa3wrq5VhgoNHmXz5OjbY9PT5yzTW0Tw8tJe/wBPv3PShbCS5IVyMDU23YSrqH+WRN8fpSOPHyrj/d3AH9Dk1YeK8q3MFu9wJUbSGYxSKfEx+VfFhIy2MdVbr1PU0m346jK7PbMugKWGpNtSs3RowxwI3z6aTVz0t2M4J6lT/F+hMMrHqJD/ADXC4/tW9bosEerCpNICE05kYL3Yb4z+lRcsyI0QECO0o1RqssLalxnJ0g4UkaQdskgda+uX+KTcRu/BRUiQ6h4h1TJhTpAUAom+Ns5z1xVctHfNpY48jqVR/EeypnLFNRyuoyHUzeYYUj5YwTtvvvU3cCJTdSBSyssUelFyWlXUfLjqRrXftp9qkbnlZ4io8JpnVtUUqjYnGBqAIEWPpp753IrT5h5Nv3tRDGVRoQCrIxzK4IwwCjUu2rPfLDGcb8/2ltk1HDSTw/T1/giV1aWUVPme9jmaOQkMilbaZ16ZlRlkK+yl4zn2GKqssp/CiRgWUqba5HUgqcxv9VcA576gM71e+HcgTrwq4E27yMXAU5wcLjBONXmRGJ2B9eprX+HfJc8kFzBMmnVk+cEb4xuGHtscd2969+ipVVqC8Hnzk5SbK7Fwp+JWKSL/AN5hyrd/EXV0Ppltx7lsZyAOpfCHhrrblLmMFo9AAYbgbkdRkd+oHat74cckfgPEDZOoAbgYO5PQM3TJ3zvq9qvKRgDAAA9AMVYcn3ilKUApSlAKUpQClKUApSlAKUpQClKUApSlAKUpQClKUArDBbImdCKudzgAZPvWalAMV5XtVWy5r8W8lgUYjhC6zpLFtWvpp3ABVd8fnFAWhgDtXG/iFwaMX4WABZpITgfkJVtSKw/3gRf5ZwOgr3mH4rqLswf+X1aCynLqQfmIUZ2YAEZz12ON49GCub155HLFIrfxFCGRzJqjEcelW8JXAkZyAWMWNxkkCu8O4am7QAoDCZpCwz4THWscA7+WSOSQnqREo61234dcNgisYDCgUMgx3Iz2J9c7n3J7YAp/GDbQKmjES3ciyTydRFMw0hiP4BKApXbaaQ1AxcdPCoSrvMzphYonXKKdwNEyx4eMA7FmJwMaFIIoDu9KovJPPH462c7CdNvKC4zjIJAxgb9Tj+hqc5Q5hF5EX06WU4OOhG+CN+hAyPYj6ACeIrFBbImdKKuTk4AGT0ycVmpQClKUApSlAKUpQClKUApSlAKUpQClKUApSlAKUpQClKUApSlAKUpQHxLIFBY9ACT9BvX5n5y4nA9zLLCZY1LMCyvpyAdOF0jVg6cY3B0526n9LXMIdGU9GUg/QjFfn7ifK621zcLKpaCGGeWM4DBpMSMqksMeUpJ9tPSgKbwhVCrIsaKWZwurzBVjAMkkh7oNXyjqcjpsbDwyc3FyjuXKRKGTUdy0xEcbv2EjAtIANlSFANlrXhjjUyo+nRLLcIsQQHCLJmR9RX9npWMYVW8xRcgYyccExFuWO0ksN3dt7as2cKg+wMpH8wqSCYe6/Fx+E5H7e3jZdXZ3uJwmPrKbcH2BHeoY8ckaJQxLroJZW38SMbMw1beKhGHU7OACdxmvhVJe0jX/AMXhrL9GDTSoR6ESRoftWxPdIk7ysoEckcV0p0K5jFwohnIVhgkSPnT3EdARMcsUU7JpMZ280MhVJlIDqCvTQysDpJ74Jrt3wj4hCUlhTUH8rnVjdSDp2AAXHmGB00kdsnl/B+GxzPcxS6WZlJjlC5JZofEjfzKpUDUvlAXAOB0rpfwi4E6q13KuiV1VCn8IAzj2PmLH+fH5dwOmUpSoJFKUoBSlKAUpSgFKUoBSlKAUpSgFKUoBSlKAUpSgFKUoBSlKAUpSgFQ/MXBUuIJY9IDSKwJxgnIKkE+4JH3qYpigPzRLwubhxLcQmYCTXGkSAsHJTQ8r6sLHgMrAjJYj0yay8t2H4mJ1RkaZLCa28MOAxkWbxI2QEjUjBhhh3Ug42z3Xmjle3vo/DnQEdjj9OmCCMnBBB3PqQajZfCe3tdUlv5pwPIZPNj1AycDIyMgZ36ipBzvlbh8kk9uQBpisQsjFlAU+PKV3J76CM9P6VFrf28UgV5fLHax2vixASYfV40kse4DKjHTnO/Udqv8AynyCGd42jk8LHhuJgpAjDFwiAE6jqYEO2lhoHlG+ZzhnwesIZhLhm0nIDEsFPsGP/wBtX670IID4Y8kXcd2Z7mQPGoOh8k+ISVOptYzqwirg9PMDgjfscMKqMKoUdcAY3+1IYgqhVGABgVkqCRSlKAUpSgFKUoBSlKAUpSgFKUoBSlKAUpSgFKUoBSlKAUpSgFKUoBSlKAUpSgFKUoDyvaUoBSlKAUpSgFKUoBSlKAUpSgFKUoBSlKAUpSgP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AutoShape 2" descr="data:image/jpeg;base64,/9j/4AAQSkZJRgABAQAAAQABAAD/2wCEAAkGBw8NEA8PDw8PDw8PDw8PDxAPDxAPDw8PFBQWFhQVFBQYHCggGBolHRUULTEhJSkrLi4uFx8zODMsNygtLisBCgoKDg0OFxAQGywgHCQtLCwsLC0sLCwsLCwsLCwsLCwsLCwvLCwsLCwsLCwsLCwsLCwsLCwsLCwsLCwsLCwsLP/AABEIAOEA4QMBEQACEQEDEQH/xAAcAAEAAgIDAQAAAAAAAAAAAAAABgcEBQEDCAL/xABNEAABAwECBwoJCwIFBAMAAAABAAIDBAURBgcSFyExURNBUlRxgZGh0dIiMlVhkpOUsbIUIzM0QmJyc3SjwUNTFRaCs+EkNaLwRIPC/8QAGwEBAAIDAQEAAAAAAAAAAAAAAAEDAgQFBgf/xAA6EQACAQIDBAcHAwQBBQAAAAAAAQIDEQQxUQUSEyEUFTJBUmFxBiIzgZGhsRZCwSPR4fBTNENicoL/2gAMAwEAAhEDEQA/ALvQBAEAQBAEAQBAEAQBAEAQBAEAQBAEAQBAEAQBAEAQBAEAQBAEAQBAEAQBAEAQBAEAQBAEAQBAEAQBAEAQBAEAQBAEAQBAddRUMiaXyPaxjdLnPcGtA85KJN5A0P8AnmyeP0/pHsV3R6vhZluvQkSpMT4kmYzS5zWj7zgPenN5EmvmwhoWG51ZStOwzx3+9ZqnN5JizPj/ADPZ/HqT2iPtU8KpoxZndBbtHL4lXTP/AAzxk+9YunJZpizM5kjXanA8hBWJB9IAgCAIAgCAIAgCAIAgCAIAgCAIAgCAIDCtO1qejYZKieOFg35HAX8g1nmWUYSk7RVyUm8iusIcccEeUyhhdO7UJZb44r/MPGK3aeAk+c3YsVN95V1uYRV1qyD5RLJMSfAhYCIwdjY26+sroU6VOkuSt5lqikdn+TLU8n1Pq/8AlR0il4kN5amRaGH1rVF+XWysB+zDkxAclwv61EcLSj+0hQSI/PUyym+SWR52vkc49ZVyilkjKx05I2LIDJGwIBcEB3wVcsZvjllYdrJHt9xWLjF5oWNzSYa2rDoZX1Fw3nuEnxgqp4ak/wBqMd1aEiszG9acOiVsFSNrmmN/S03dSolgabyujF00Suzsc9I675RTTRHfLC2VvRoK15YCa7LuYumyVWZh9ZVVcGVkTXH7Ex3F1/8AqWtLDVY5oxcJIkkbw4AtIcDpBBBB5wqTA+kAQBAEAQBAEAQBAEAQGLXWjBTNyp5ooW7ZJGsHWVKi5ZK5KVyGW3jYs2mvbEX1bx/ZF0d/4zoW1DBVZZ8jNU2yv7dxs2jU3tgEdGzbGMuUj8TtA5gtyngace1zM1TSIPU1M1TJlSPknledGUXSPcTvAfwFuJKK5ckWWsTrBbFVW1mTJVX0cJ3nC+ocPM3U3n6Fp1cbCPKPN/YrlUSyLdwbwQobMbdTwjLuudM/w5ncrjq5lzatedTtMqcmzfKkxPIa9MbYQBAFACkBAFACkBACgM6zbZq6Qg09TNDdqDHkN9HV1KudKE+0rkNJ5kysnG5aUFwmbDVN+80xv9JujqWrPA03lyMHTRMLMxy0UlwqKeeA7W3TM6ritaWAmuy7mDpPuJPRYf2TN4tdC07JCYz/AOVy15Yaqs4mO49Dbw2zSSeJVU7t/wAGZh0dKrcJLNEWZkCsiOkSxkfjb2qLMg+H18Ddc0Q5ZGj+U3XoSYc+EtBFpfW0reWePtWSpTfcxZmpqcY9jx//ADWO80bXv9wVqwtV/tMtyWhobQxyWfH9DDUTnzhsTek3+5WxwFR52Rlw2R60MdFS4EU9HFEd50sjpCOYABXx2fHvZKpakVtPGDa1UCHVbo2nW2ACIdI09a2I4WlHuMlCKI1UTukOVI9z3cKRxc7pK2EksjM2Nk4O1taQKammkv8AtBhawcrjcFXOtCHaZDklmT+wcTU77nV1Q2Fu/FAN0eR53nQOYFadTHpdhFbq6Fl4O4H0Fmi+ngaH78r/AA5T/qOrmWhUr1KnaZW5N5m+VRiEAQHkNelNsIAgCAIAgCAIAgCAIAgCgBAcZA2DoUgZA2DoQGRHZkz/ABaeV2/ohedHQsHUis2iLoyYMH6x9+RR1Lrrr7oH7/ModaHiQ3lqZ8eBVqv1WfU87A33lYPEUl+5Eb0dTY0uLG2JLv8ApWxjbLNG27mBJVbxtFd5HEibmkxM17vpamli/DukpHUFXLaEO5Mh1USWzcTNGwA1FRPMd8MuiZzXaeta8sfN9lWMXVZLbLwIsuku3Kjhyh9uRu6v6XXrXniKk82YOTZIGtAFwAAGgAC4AKkxOUAQBAEAQHkNelNsIAgCgBSAgMihopql2RBFJM6+7JiY5557tSxlKMecnYN2JpZeKa1J7jIIaZpuPzsmU+78LL9PKVqTx1NZczB1ESijxKRADd66UnfEUbGDpdeteW0JdyMOKza0+J+y23ZbqmTXffLk3+jcq3jqvkRxGZOaax/7U/tEnasem1tfsRvyOmbFDZTj4IqGaNQmcfepWOq+RPEkayqxLUp+irKhh++2OQe4FWLaE+9Inis0No4mq5n0FRTzDY/Lhd/IV0doQfaTRkqqIhbWCFo0H1ilka3+4wCWP0mX3c62YYinPJmSkmaMFXmRMMD8YVbZjmtc51TTajDI69zRtjedIPm1LUrYWFTmuTMJQTL1wbwlpbUi3WlkyrvHjd4MsZ2ObvcupcipSnTdpFLi1mbdYGIQBAEAQBAEAQBAEAQHkNelNsIAgCgGdY9j1NfIIaWJ0sm/kjwWja52po5VhUqRgryZDaWZb2C2KGnhuktB/wAok0HcmEtgb5nb7/d5lzKuOlLlDkVSqPuLHoLPgpW5EEUcLODGwNHUtKUnJ3bK73MlQQEB0yVkTPGljbdwntHvKjeSM405yyTfyNa/Cqzmm411KCN7dmdqw4sNTYWAxLV1Tl9Gdf8AnCzL7vl1P6wXdOpRxqepn1Zi7X4cvoZNPhFQy6GVlM683C6ZmvpUqrB5Mqng8RDtQkvkzPjnY/xXsd+FwPuWd0yhwlHNWPtwvFx0g6CDqUmJFcIsXtm2gCXQiCU6pqe6N9/nGp3OFsU8VUp990ZqbRTmGOL6ssq+S75RTD+vG0+B+Y37PLqXTo4qFTlky2M0yP2La89BM2oppDHI3f1tcOC4faCuqU41I7ssjJq+Z6GwGwzgteLwSI6ljRu0BOlv3m8Jp2ri18PKk/I15RsShUGIQBAEAQBAEAQBAEB5DXpTbCAICa4A4vprWImlLoKMHTJd4cx2R3733lp4jFKlyXNmEppF82PY9PQxNhpomxRt3mjSTtcdZK5E5ym7ydyhtszliQae3MJ6OgB3eZoeBoib4Up5GhVyqRjmbmFwFfEv+nHlr3fUrq2cas78ptJCyJu9JL85JdtydQ61RKtJ5cj0mG9m6cbOtK70XJfXP8EQtHCauqvpaqVw4IdkNHM25Vtt5s7NHZ2GpdmC/JqnvLtLiSdpJKixuKKWRwhIQBAdkU74/Ee9n4XFvuQwnThPtJM3VBhlaVPcGVUhA1NfdIP/ACWSlJZM0auycJVzgvlyJRZmNiduSKmnjkG++ImN92243gnoWarSWfM5Vf2apu7pTa8nzJzY2GVn14yGyta53gmKcBjnX7wB0O5ldGrF+RwMTsvE4fnKN1quaIBjJxatjDqyz2hrQC6amHSXRfy3oXXwuL/ZP6mpCfcysrFtWahnjqad2TJGbxsc3fa7aCuhUpqcXGRY1fkek8E8JoLUpmVDHNa4+DLGXDKikHjNPm2HfC4VWjKnLdZryjZm53ZnDb6QVVmYjdmcNvpBLMH2DegCA+N2Zwm+kEswN2Zw2+kEswN2Zwm+kEswN2Zw2+kFNmBuzOG30gosweRl6U2wgJti0wJNqy7tMCKOF3h727P/ALbTs1XnmWnisRw1ZZv7GE5WPQUELY2tYxoYxgDWtaAGtA1ABcZu/NmuczStjaXvcGtaL3OcbgAN8lQ3bmyYxcmkubKpwxxkukLoKDwGaWuqD47/AMsbw8+tas6rlyWR63Z2wErVMRzfh/uVxJIXkucS5zjeXON5J85VR6eMVFWXJHyhkEAQBAEAQBAEAQGRZ/00P5sfxBQymv8ADl6P8FmY+CRR0lxI/wCpOokf03Lv7P7b9D5nTzZSK6xccgkaiRyEj3IDnLdwn+k7tQAyO4TvSd2pZA9QYFf9uoP0kHwBefrfEl6mq8zBxkW9/h1nzSNN0svzEOnTlvB08wvKzw1LiVEu4mKuzzbujuE/03dq7vI2RujuE/0ndqcgN0dwn+k7tTkBujuE70ndqcgN0dwnek5LA+UBtMGbFktKqhpY9Bkd4buBGNLndHWQq6tRU4OTIk7K56csmzYqOGOngYGRxNDWgDpJ2knWVwZSc22zWbuZb3AAkkAAEknQABvrAJN8kUpjBw0dXvNPTuIpWG4kaN3cN8/d2BalSe8/I9vsfZKw8eLVXvv7f5ISqzvhAEAQBAEAQBAEAQBAZFnfTQ/mx/EFDKq/w5ej/BZePr6nSfqT/tuXoNn9t+h8ypZlJLrFwQBQDg76kHqPAr/ttB+kg+ALz1b4kvU1XmVDjrt35TWtpWn5ujbc646DM8AnoFw5108DT3Ybz7y6muVyu1ulgUgIAgCAKAXhiRsAQ0r657fnKklsZ3xAw3dZB6FycfU3p7mn5Kaj52LMWiVFfY2sITTwto43XSVAJkI1th2c56r1r15ftPQ7AwSq1XWkuUcvX/BTy1z2wQBAEAQBAEBusHsF6u0nXQR+ADc6V/gxt598+YLKMXLI5+M2lQwq9989FmWFZuKqmjGVVVEkhAvIZdGwbdJ03K1UNWecre0daTtSil682ZrcBrD2tPnNWe8p4dPX7mv1xtH/AGP+DHrMX9jvB3Oo3F28RUseBzOUOnDuZbT23j4v3o3+VvwRS2sXr4QXU1XT1IH2N0YyS7zXm4quULZNM62G27GbtVg4+dm0RKjaWTxB3glszAb965wvVZ2aslKlJrR/gsbHlUMlpKURvZIRU3kMcHkDc3bF3dnzipu7WR84p0ql+y/oymdzdwXeiV1eLDxL6ou4VTwv6Mbm7gu6CnEhqvqOFU8L+jPhWFYOpAekrJtRtDYlPVP1Q0ET7uE7IGSOc3Lgyg51nFd7Na15WPOVTUPme+WQ3vke6R52ucbz713UklZGydSkBAEAQBAdlPA6V7I2+NI9kbfxOIA96huyuD1dZVE2lghgYAGQxMjaBsaAF52UnKTbNVsyXOuvJ1AXnkWIzPOuFlqmurJ57/Bc8tj80bdDbvfzrQbu2z6Rs/DLD4eEO/N+pqFBvBAEAQBAEBI8BsGjadTkOyhBGMuZw13bzQdp7VlCO87HK2rj+iUbx7T5L+5fNHSRwMbFEwMjYMlrWi4ALdSSVkeAqVJVJOU3dsx7d+q1X6ef4CsZ9llmG+ND1X5KbwEwNZazJnPmfFuTmNAa0OvygTv8i1IU989ptXaksFKKjFO5Kc0cPHJfVsVnR3qcr9S1PAhmjh45L6tqdHeo/UtT/jQzSQ8cl9WxOjvUfqWp4F9Rmjh45L6tidHeo/UtT/jQzSQ8cl9WxOjvUfqWp4EQTDfB9tl1AgbI6UGESZTgGnTeLtHIojHdqJeaO3gca8XhZ1JK2a+xB17A8ScFAWRjAty6y7Is9h0vpYKia4/ZDQIweU3nmXPw1L+rOb1aK4Lm2Vwt8sCAKQEAUAKQSXFtR7vatE0i8NkMp5GNJ99y18VLdpSMZu0Wel1wjWNDhzXGms+qkabnbnkNPnecn+Sq6rtBm/syiquLpxeV7/Tmee1pn0gIAgCAIAgCAu/FRZ4hs9sn2qh75DyA5LR1da2aC9254Lb1d1MW490eX8kzV5xTBt36rVfp5/gKwn2WX4b40PVfkgWJP6Ks/Mi+EqnD956D2m+JT9GWWtk8wEAQBACgKVxx/Xm/pWe9y1pfGXy/J7PYX/Qz/wDr8FWr1x5cIDvrKp8zg55vLWRxt8zGNDWgdHWsYxUVZEJWOhZEhAEAQBAFAJ1iXaDazLxfdTzkeY+CtTHfC+aMKmR6CXGNchmNtxFmuu1GaEO8wvVFfsna2Al0xX0ZSC1j3oQBAEAQBAEB6DwEI/w2iu/sN6dN/Xetuj8NHzjal+mVb6m/VpzzFtWF0kE8bRe58MrGjVe5zSB71jNNxaRbRko1IyeSa/JVFjYNYQUAe2mDYg8gvukiN5GrWtWMKkcj1uJx+y8S06t3byZnyRYUNa5xkADQXE5UGoC87yl8VGupbGbSS/JvcV1tVNdBUPqZDK5kwa0kNFzckG7QFZRk2nc0NuYSlh6sI0lZNfyTVXnEK/xp2/V0Bpfk0pi3QTZdwab8nJu1jzla9aTTVj0OwsFQxPE4sb2tb7leZyLR4471bO6tnoOK/wBaNxrY+n5NNbGEElc/dKiXdJMjIDi27wRfcNA85SOz8RvJtad6Nmnj8BQpSp0nZO/c87EfXozygUgIAgCgBSAgCAICb4mpQ21or/twTtHLcD/C08b8J+phU7J6FXGNcjeMSjM9m1QAvLGtlA/A4E9V6qrK8DpbIq8PGU3ry+pQK1D6KEAQBAEAQBAXhipr2zWcyO/wqd743DzElzeo9S2qD92x4Hb1F08W5d0rP+CZK44wQBAY9pfQzflSfCVjLJllL4kfVECxK/Var9Q34AqMPkz0HtL8eH/r/JYq2TzZVmO3XRclR/8Aha1btI9X7NZVvl/JS5XrI5I4Ms2cLIxCAIAgCgBSAgCAKAEBvMB64U1pUUpNzRO1ruR97f5CqxEd6lJGMldM9QLgGsddREJGvY7S17SwjzEXFQ1dWMoycWms0ebrbs51HUTU79cTy3lbraecXLQatyZ9MwldV6Mai70YSGyEAQBAEAQEpxfYSizan5wn5PMAyX7hv8F93m9xWcJ7rucfbGz3iqPu9qPNefkXtFIHgOaQ5rgC0jSCDqIK3FzR4Fpp2Z9qSAgMe0voZvypPhKxlkyyl8SPqiv8TEzW01TlOa2+dvjOA+wNqow7STPQ+0kW68LL9v8AJYXyqP8AuR+m3tWxdHneHPR/Qq/HTK15oslzXXCe/JIN3ibFrVu0j1Ps3FpVrrT+SmivWxyRwJZs4WRiEAQBASLAiwfl88pcCYaanlnlO9eGnc2nlPwla+IqbkVbNsxm7IjjToHItgyOVACkBAEByCRcRoIIIOwjUoB6kwTtdtfRU1S3+pE3LHBkGh45iCvP1Ybk3E1ZKzsbdVkFaY3sHi9ra+MaYwI5wOB9l3MStatG3vHp/Z7Hbsnh5ZPmvXQqhUHsAgCAIAgCAICX4H4eT2cGwyDd6YHxCfDjH3D/AAepZwqOPocTaOxqeKbnH3Z/Z+patkYYUFWG7nUMa939OQhkgOy4rYjVi+88liNm4qg3vQdtVzRvWPDtRB5CCrDRasddWwOje0kNy2Obed68XXo8iYO0kyl7UwOoaO8S2vHlDWxkBe/0WvWk4RXee0obVxVfsUPney/BFHQxulbHE97mOe1ge9gYdJuvyQT71gdlSmqblNJNK9kSDDvBD/BoYpTPu+6ybnkiPc8nwS6+/KOxb+GwTqyavY83H2jcv+39/wDBXhXplyRwG7u5whAUgIASgL2wAwf+Q2NPI9t01XBLM+/WGFh3MdHvXHxFXfrJLJFE3eRRDNQ5AuwXnKAIAgCAIC18R+EYjfLZ0jrt0Jmp79WXd4bB5yNPMVzcfSulUXzKqke8uVcwpOueJsjXMe0Oa5pa5p0hzToIKhq6szKMnFqS5NFC4c4LvsychoJp5CTC/ZtYTtC0pwcXY9/sraMcXS59tZr+SNrE6oQkIAgCAIAgCA7Y6mRniyPb+F7h7kK3ShLNJ/I5kq5XaHSyOGwvcR1lLEKjTWUV9DpQsMizvpofzY/iChldf4cvR/gsvH19TpP1J/23L0Gz+2/Q+ZUsykl1i4IAgCA32A1hG0q6CnIvjyt0n2CFul1/LoHOqMRV4dNy7+4xk7K56PttobSVIAuAp5QAN4BhuC4cO0vU11meUWahyBejZtHKAIAgCAIDtpKl8MjJY3FkkbmvY4aw4G8LGSTVmD0rgPhTHa1K2VtzZmeBUR77JBv/AITrHKuFXoulKzy7jWlGzJEqTEw7VsyGsidBOwPjfrB1g7xad4jasZRUlZl1CvOhUVSm7NFKYYYET2c4yMDpqUk5MgF7meaQDVy6lqTg4eh7jZu2KeKW7L3Z6a+n9iKLA7IQBAEAQBAEAQBAEBkWd9ND+bH8QUMqr/Dl6P8ABZePr6nSfqT/ALbl6DZ/bfofMqeZSS6xcEAQBAXliSwf+T0r62Rt0lWQIydYgbfdyXm89C4+Oq7091ZL8lFR87E8t36rU/p5vgK1KfaRgszygzUOQL0bNo5QBAFACkBAEBuMFcIZrKqWVEJJA0Sx33Nmj32n+DvFVVqSqx3WRJXVj0bgzhHTWpAJ6d9+oSRm7dIncF4/9vXCq0pU5Wka8otG3WBicOaCLiAQdBB0goSuRAcKMWkFQXS0hFPKdJjN5hceT7PNoWvOj4Tv4Hb9WjaFb3o696/uVjbWDlZQEieF7Wj+o0ZUR/1DR0qiSccz1OG2hh8Sv6cuemT+hqlBvBAEAQBAEAQHfRUUtQ8RwxvlefssaXHnu1BPIqq1qdKO9UkkvMsPBfFjKXMmrX7kGlrxFGQXkg3jKdqCtjRb7XI81jvaCFnCgr913l8ibYb2NQ1lNfaDnMgpyZi5rzHcQCNJGvXqXQo1Jwl/TzZ5SLafI842tJTumeaWN8dPfdE2RxfIW7XHadi7sFJRW8+ZsK/eTHFjgI21TJPVZbaSO9jcg5Bll37jsHvWri8S6doxzMZztkWFmjsjg1Hr3di0enVtfsV8SQzRWRwaj17uxOnVtfsOJInFJTMhjZFG0NjjY1jGjUGtFwC1W23dlZzVQNlY+N1+TI1zHXaDc4XFE7O6JIKMUVkcGo9e7sW306tr9jPiM5zR2Rwan17uxOnVtfsOJIZo7I4NT693YnTq2v2HEkM0dkcGp9e7sTp1bX7DiSGaKyODUevco6dW1+w4jKAXbLwgCA2Ng25U2dMJ6WQxvGhwOlkjeC9u+FXUpRqK0iGr5l54HYyqO0cmKUilqjo3N5ujkP3Hn3HSuRWwk6fNc0USg0ThapgEB8vYHAtcA4HWCAQeZQ+ZKbTuiNWrgHZtUS50G5OOt0B3Pq1dSrdGLOlQ2xi6PJSuvPmRisxRtN+41bgN4Sxh13O0hV8B9zOtT9pZLt0/ozVVOKitbfkTQSbL8pl/vWPBmbUPaSg+1Fr7mG7FjaY1NgPnE3aFHCnoX/qHCf8Al9DupcVtoOPhugjG3LL+oBOFMwn7R4ZL3U38ja02KN39WsH/ANcR/krJUHqak/abwU/qzf2diys6G4vEs5H9x9zfRaAs1Qj38znVtv4upyTUfRf3JZRUENOMmGKOJt11zGBvuVsYpZHIqVqlR3m2/U12E+E9JZUe6VMgBP0cTdMsh2Nb/OpXUqMqjtExjFvIobDbDiptd9zvmaZpvjgadF/CkP2j1Bdihho0lq9S6MUhgDgdLbE92llLEQZ5R8DPvHqTEYhUo+fcTKW6eirOoYqWKOCFgZFG0NY0bwHvK4kpOTbeZrt3MlQQEAQBAEAQBAEAQHkNelNsIAgCAICXYM4xbRs65u6fKYAANxnJOSBwH629YWrVwlOp5MwcEy1LCxqWZVXNlc6kku1TDwL9geNHuXOqYOpHLmVOm0TSkrIp2h8MjJWHU6N7Xg84Ws01mYHcsQFICAXoAgOHOA0nQPPoQEbtvDyzKIOElUx7x/ShO6yE7LhoHOroYepPJGSg2VxhHjhnlDo6GEQNIu3aW58vK1uoc963qWAS5zdyxU9Stq2slqHulnkfLI7xnyOLnH/hb8YqKslYtSsSbATAae135RyoqRp+cmu8a7WyPafPqC18RiY0lbNmEp7p6Dsmy4KKJkFPG2OJg0NG3fJO+TtXFnKU3vSzKG7mYoICAIAgCAIAgCAIAgPIa9KbYUAKQEAQBAFAO2mqJITfFJJEdsb3RnpaVDSeauHzJDQYwLWpwGtrZHNGoShsvWRf1qmWFpS7jHcibSLGza7br307/wAUGvoKqeBpeZHDR253rV2Uvqnd5R0CnqyOGj4lxt2s7UaZnJDf73KVgKXmOGjW1mMW15gQaxzAd6JjGdd16sWEoruMlCJoKu1Kme/dqieW/WJJpHjoJuV0acY5JE2RiAXLMk7aanfM4RxMfJI7Q1jGlzjzBYtqKuwWtgXikJyZ7T0DxhSsPRurh8IXOr47up/UqlU0Ldp4GRNayNrWMaAGtaA1rRsAC5rbfNlJ2IAgCAIAgCAIAgCAIAgPIa9KbYQBQApAQBAEAQBAEAQBAEAQGxsb5EH31pqSwfYpwwF3K5x0DkVVTft7lvmQ79xZNh4xbFs5uTS2dNFouLwIzI78Ty68rRnhK1R+9K5U4SeZtc9FFxWq/b7yr6vnqhwmM9FFxWq/b7ydX1NURwmM9FFxWq/b7ydX1NUTwmM9FFxWq/b7ydX1NUOExnoouK1X7feTq+pqhwmM9FFxWq/b7ydX1NURwmM9FFxWq/b7ydX1NUOExnoouK1X7feToFTVE8JjPRRcVqv2+8nV9TVDhMZ6KLitV+33k6BU1Q4TGeii4rVft95OgVNURwmM9FFxWq/b7ydX1NUOExnoouK1X7feTq+pqhwmc5mKDjNX0xd1On1NETxWMzFBxmr6Yu6nT6miHFYzMUHGavpi7qdPqaIcVjMxQcZq+mLup0+pohxWMzFBxmr6Yu6nT6miHFYzMUHGavpi7qdPqaIcVjMxQcZq+mLup0+pohxWMzFBxmr6Yu6nT6miHFYzMUHGavpi7qdPqaIcVjMxQcZq+mLup0+pohxWMzFBxmr6Yu6nT6miHFYzMUHGavpi7qdPqaIcVjMxQcZq+mLup0+pohxWMzFBxmr6Yu6nT6miHFYzMUHGavpi7qdYVNEOKyKYd4sH2dF8ppHyVELPpmvAMsY4QyRpbt2LYw+M33uz5MyjUvmV0t8sCAIAgCAIAgCAIAgCAKAEBK849sccPq2di1+iUdDHciM49sccd6tnYnRKOg3IjOPbHHD6tnYnRKOg3IjOPbHHHerZ2J0SjoNyIzj2xxx3q2didEo6DciM49sccPq2didEo6DciM49sccd6tnYnRKOg3IjOPbHHHerZ2J0SjoNyIzj2xxw+rZ2J0SjoNyIzj2xxx3q2didEo6DciM49sccPq2didEo6DciM49sccPq2didEo6DciM49sccd6tnYnRKOg3IjOPbHHD6tnYnRKOg3IkgwJxn1TKprLRm3Wml8AuLQ0wvJ8F2je3jyqivg47l4LmYypq3Iu7wXt3nNcOVrmkdYXKKDzHhxZTKG0KqnjPzbZMpg4LXgOyea9d/Dzc6cZM2Yu6NErjIIAgCAIAgCAIAoAUgIAgLhzJs8oP9nb3ly+sX4Sri+RzmTZ5Qf7O3vJ1i/COL5HGZNnlB/s7e8nWL8I4vkMybPKD/AGdveTrF+EcXyGZNnlB/s7e8nWL8I4vkMybPKD/Z295OsX4RxfIZk2eUH+zt7ydYvwji+QzJs8oP9nb3k6xfhHF8hmTZ5Qf7O3vJ1i/COL5DMmzyg/2dveTrF+EcXyGZNnlB/s7e8nWL8I4vkMybPKD/AGdveTrF+EcXyGZNnlB/s7e8nWL8I4vkMybPKD/Z295OsX4RxfIHEmzyg/np23fEnWL8I4vkROW3Lawde+iMpawXiISMEkZZvOhJ1Dzby2FTo4hb9v8AfMytGXMjMbKm06m4ZdRVVD7zvlzjovOwDath7tKGiRlySLPhxKAtaX17g8gZQbAC0O3wDlaQtB7R0iV8XyPvMmzyg/2dveUdYvwji+QzJs8oP9nb3k6xfhHF8hmTZ5Qf7O3vJ1i/COL5DMmzyg/2dveTrF+EcXyGZNnlB/s7e8nWL8I4vkMybPKD/Z295OsX4RxfIZk2eUH+zt7ydYvwji+QzJs8oP8AZ295OsX4RxfIZk2eUH+zt7ydYvwji+QzJs8oP9nb3k6xfhHF8hmTZ5Qf7O3vJ1i/COL5FtrnFIUAISEIOUAQBAAgCA4Ug5UAIDhAcoDgoCvMc/1NvKVuYLtlkMzSYkNcvI5XY8moW8FzSo5QBAcIDlAEAQHCkHKgAoAgC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67425" y="4149725"/>
            <a:ext cx="1960563" cy="71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Добровольное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6738" y="5373688"/>
            <a:ext cx="1962150" cy="71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Обязательная сертификация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5763" y="5373688"/>
            <a:ext cx="1962150" cy="71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Декларирование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67425" y="5373688"/>
            <a:ext cx="1960563" cy="71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Добровольная сертификация</a:t>
            </a:r>
          </a:p>
        </p:txBody>
      </p:sp>
      <p:cxnSp>
        <p:nvCxnSpPr>
          <p:cNvPr id="27" name="Прямая со стрелкой 26"/>
          <p:cNvCxnSpPr>
            <a:endCxn id="14" idx="0"/>
          </p:cNvCxnSpPr>
          <p:nvPr/>
        </p:nvCxnSpPr>
        <p:spPr>
          <a:xfrm flipH="1">
            <a:off x="2708275" y="3262313"/>
            <a:ext cx="1257300" cy="88741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448050" y="2906713"/>
            <a:ext cx="2879725" cy="7127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Подтверждение соответствия</a:t>
            </a:r>
          </a:p>
        </p:txBody>
      </p:sp>
      <p:cxnSp>
        <p:nvCxnSpPr>
          <p:cNvPr id="35" name="Прямая со стрелкой 34"/>
          <p:cNvCxnSpPr>
            <a:stCxn id="14" idx="2"/>
            <a:endCxn id="16" idx="0"/>
          </p:cNvCxnSpPr>
          <p:nvPr/>
        </p:nvCxnSpPr>
        <p:spPr>
          <a:xfrm flipH="1">
            <a:off x="1547813" y="4860925"/>
            <a:ext cx="1160462" cy="51276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4" idx="2"/>
            <a:endCxn id="17" idx="0"/>
          </p:cNvCxnSpPr>
          <p:nvPr/>
        </p:nvCxnSpPr>
        <p:spPr>
          <a:xfrm>
            <a:off x="2708275" y="4860925"/>
            <a:ext cx="1198563" cy="51276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727200" y="4149725"/>
            <a:ext cx="1960563" cy="711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Обязательное</a:t>
            </a:r>
          </a:p>
        </p:txBody>
      </p:sp>
      <p:cxnSp>
        <p:nvCxnSpPr>
          <p:cNvPr id="40" name="Прямая со стрелкой 39"/>
          <p:cNvCxnSpPr>
            <a:stCxn id="15" idx="2"/>
            <a:endCxn id="18" idx="0"/>
          </p:cNvCxnSpPr>
          <p:nvPr/>
        </p:nvCxnSpPr>
        <p:spPr>
          <a:xfrm>
            <a:off x="7048500" y="4860925"/>
            <a:ext cx="0" cy="51276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Горизонтальный свиток 40"/>
          <p:cNvSpPr/>
          <p:nvPr/>
        </p:nvSpPr>
        <p:spPr>
          <a:xfrm>
            <a:off x="279400" y="1011238"/>
            <a:ext cx="8585200" cy="1800225"/>
          </a:xfrm>
          <a:prstGeom prst="horizontalScroll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Подтверждение соответствия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это документальное удостоверение соответствия продукции или иных объектов требованиям технических регламентов, положениям стандартов, сводов правил или условиям договоров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8316416" y="6088919"/>
            <a:ext cx="827584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9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3256</Words>
  <Application>Microsoft Office PowerPoint</Application>
  <PresentationFormat>Экран (4:3)</PresentationFormat>
  <Paragraphs>645</Paragraphs>
  <Slides>52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Чертов А. А.</dc:creator>
  <cp:lastModifiedBy>Захарова Т. С.</cp:lastModifiedBy>
  <cp:revision>152</cp:revision>
  <dcterms:created xsi:type="dcterms:W3CDTF">2016-01-25T13:11:04Z</dcterms:created>
  <dcterms:modified xsi:type="dcterms:W3CDTF">2016-02-10T10:54:21Z</dcterms:modified>
</cp:coreProperties>
</file>